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Override1.xml" ContentType="application/vnd.openxmlformats-officedocument.themeOverr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Override2.xml" ContentType="application/vnd.openxmlformats-officedocument.themeOverr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Override3.xml" ContentType="application/vnd.openxmlformats-officedocument.themeOverr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ags/tag16.xml" ContentType="application/vnd.openxmlformats-officedocument.presentationml.tags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ags/tag17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85" r:id="rId2"/>
    <p:sldMasterId id="2147483687" r:id="rId3"/>
  </p:sldMasterIdLst>
  <p:notesMasterIdLst>
    <p:notesMasterId r:id="rId24"/>
  </p:notesMasterIdLst>
  <p:sldIdLst>
    <p:sldId id="292" r:id="rId4"/>
    <p:sldId id="303" r:id="rId5"/>
    <p:sldId id="304" r:id="rId6"/>
    <p:sldId id="2147483349" r:id="rId7"/>
    <p:sldId id="305" r:id="rId8"/>
    <p:sldId id="2147483350" r:id="rId9"/>
    <p:sldId id="2147483351" r:id="rId10"/>
    <p:sldId id="307" r:id="rId11"/>
    <p:sldId id="2134805075" r:id="rId12"/>
    <p:sldId id="2147483340" r:id="rId13"/>
    <p:sldId id="2147483342" r:id="rId14"/>
    <p:sldId id="2147483343" r:id="rId15"/>
    <p:sldId id="2147483345" r:id="rId16"/>
    <p:sldId id="2147483344" r:id="rId17"/>
    <p:sldId id="2147483346" r:id="rId18"/>
    <p:sldId id="2147473310" r:id="rId19"/>
    <p:sldId id="2147483352" r:id="rId20"/>
    <p:sldId id="2147483353" r:id="rId21"/>
    <p:sldId id="2147483348" r:id="rId22"/>
    <p:sldId id="259" r:id="rId23"/>
  </p:sldIdLst>
  <p:sldSz cx="12192000" cy="6858000"/>
  <p:notesSz cx="6858000" cy="9144000"/>
  <p:custDataLst>
    <p:tags r:id="rId25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BCDADC00-1B62-4098-92CC-F30693FE6DCA}">
          <p14:sldIdLst>
            <p14:sldId id="292"/>
            <p14:sldId id="303"/>
            <p14:sldId id="304"/>
            <p14:sldId id="2147483349"/>
            <p14:sldId id="305"/>
            <p14:sldId id="2147483350"/>
            <p14:sldId id="2147483351"/>
            <p14:sldId id="307"/>
            <p14:sldId id="2134805075"/>
            <p14:sldId id="2147483340"/>
            <p14:sldId id="2147483342"/>
            <p14:sldId id="2147483343"/>
            <p14:sldId id="2147483345"/>
            <p14:sldId id="2147483344"/>
            <p14:sldId id="2147483346"/>
            <p14:sldId id="2147473310"/>
            <p14:sldId id="2147483352"/>
            <p14:sldId id="2147483353"/>
            <p14:sldId id="2147483348"/>
          </p14:sldIdLst>
        </p14:section>
        <p14:section name="Backup" id="{7BE7134A-C1CA-4200-B6D0-28AC4E96AC72}">
          <p14:sldIdLst/>
        </p14:section>
        <p14:section name="End" id="{B6238598-A7C1-49D5-A010-BFC310A4B2AF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8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9ED074-2C6E-4422-B5D3-2D1F02079A3E}" v="154" dt="2026-09-06T16:26:15.5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15" autoAdjust="0"/>
    <p:restoredTop sz="86401" autoAdjust="0"/>
  </p:normalViewPr>
  <p:slideViewPr>
    <p:cSldViewPr snapToGrid="0">
      <p:cViewPr>
        <p:scale>
          <a:sx n="95" d="100"/>
          <a:sy n="95" d="100"/>
        </p:scale>
        <p:origin x="53" y="53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ACBD3B-4538-4835-AA64-D5F8E8DC8424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E82E0-644C-4819-8D6F-CF3FE66B051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7145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E82E0-644C-4819-8D6F-CF3FE66B051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49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E82E0-644C-4819-8D6F-CF3FE66B051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186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E82E0-644C-4819-8D6F-CF3FE66B051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279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5C008-4767-7904-D1AE-80FB527B6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CE83353-DB99-58E6-45CD-49B863A283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B6091A3-18B7-7495-442C-FE7EE2F96B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4302155-FDC6-3B08-D1B5-2723849AC3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E82E0-644C-4819-8D6F-CF3FE66B051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607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E82E0-644C-4819-8D6F-CF3FE66B051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426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E82E0-644C-4819-8D6F-CF3FE66B051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0306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E82E0-644C-4819-8D6F-CF3FE66B051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741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E82E0-644C-4819-8D6F-CF3FE66B051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336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E82E0-644C-4819-8D6F-CF3FE66B051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618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svg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8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8.svg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7.svg"/><Relationship Id="rId2" Type="http://schemas.openxmlformats.org/officeDocument/2006/relationships/tags" Target="../tags/tag12.xml"/><Relationship Id="rId1" Type="http://schemas.openxmlformats.org/officeDocument/2006/relationships/themeOverride" Target="../theme/themeOverride3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8.sv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6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7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9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0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7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8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9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0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7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f der gleichen Seite des Rechtecks liegende Ecken abrunden 8"/>
          <p:cNvSpPr/>
          <p:nvPr userDrawn="1"/>
        </p:nvSpPr>
        <p:spPr>
          <a:xfrm rot="5400000">
            <a:off x="3160800" y="-1172978"/>
            <a:ext cx="3060000" cy="9381600"/>
          </a:xfrm>
          <a:prstGeom prst="round2SameRect">
            <a:avLst/>
          </a:prstGeom>
          <a:gradFill flip="none" rotWithShape="0">
            <a:gsLst>
              <a:gs pos="0">
                <a:schemeClr val="accent6">
                  <a:lumMod val="40000"/>
                  <a:lumOff val="60000"/>
                  <a:alpha val="70000"/>
                </a:schemeClr>
              </a:gs>
              <a:gs pos="46000">
                <a:schemeClr val="accent6">
                  <a:lumMod val="95000"/>
                  <a:lumOff val="5000"/>
                  <a:alpha val="8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60001" y="1494000"/>
            <a:ext cx="8280000" cy="2340000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Mastertitelformat bearbeiten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60001" y="3870000"/>
            <a:ext cx="8280000" cy="720000"/>
          </a:xfrm>
        </p:spPr>
        <p:txBody>
          <a:bodyPr anchor="b" anchorCtr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Master-Untertitelformat bearbeiten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224B3-55FD-4130-AEDC-1F9E04E5A41A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378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f der gleichen Seite des Rechtecks liegende Ecken abrunden 7"/>
          <p:cNvSpPr/>
          <p:nvPr userDrawn="1"/>
        </p:nvSpPr>
        <p:spPr>
          <a:xfrm rot="5400000">
            <a:off x="3160800" y="-1172977"/>
            <a:ext cx="3060000" cy="9381600"/>
          </a:xfrm>
          <a:prstGeom prst="round2Same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  <a:alpha val="70000"/>
                </a:schemeClr>
              </a:gs>
              <a:gs pos="33000">
                <a:schemeClr val="accent5">
                  <a:lumMod val="95000"/>
                  <a:lumOff val="5000"/>
                  <a:alpha val="85000"/>
                </a:schemeClr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60001" y="1494000"/>
            <a:ext cx="8280000" cy="2340000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Mastertitelformat bearbeiten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60001" y="3870000"/>
            <a:ext cx="8280000" cy="720000"/>
          </a:xfrm>
        </p:spPr>
        <p:txBody>
          <a:bodyPr anchor="b" anchorCtr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Master-Untertitelformat bearbeiten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C85F-305A-449F-8892-FD2857E98C66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045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f der gleichen Seite des Rechtecks liegende Ecken abrunden 7"/>
          <p:cNvSpPr/>
          <p:nvPr userDrawn="1"/>
        </p:nvSpPr>
        <p:spPr>
          <a:xfrm rot="5400000">
            <a:off x="3160800" y="-1172977"/>
            <a:ext cx="3060000" cy="9381600"/>
          </a:xfrm>
          <a:prstGeom prst="round2SameRect">
            <a:avLst/>
          </a:prstGeom>
          <a:gradFill flip="none" rotWithShape="1">
            <a:gsLst>
              <a:gs pos="0">
                <a:schemeClr val="accent1">
                  <a:alpha val="70000"/>
                </a:schemeClr>
              </a:gs>
              <a:gs pos="46000">
                <a:schemeClr val="accent2">
                  <a:alpha val="90000"/>
                </a:schemeClr>
              </a:gs>
              <a:gs pos="100000">
                <a:schemeClr val="accent2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60001" y="1494000"/>
            <a:ext cx="8280000" cy="2340000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Mastertitelformat bearbeiten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60001" y="3870000"/>
            <a:ext cx="8280000" cy="720000"/>
          </a:xfrm>
        </p:spPr>
        <p:txBody>
          <a:bodyPr anchor="b" anchorCtr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Master-Untertitelformat bearbeiten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ADA8A-FBF9-42CB-8737-D346810FB3C4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038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f der gleichen Seite des Rechtecks liegende Ecken abrunden 7"/>
          <p:cNvSpPr/>
          <p:nvPr userDrawn="1"/>
        </p:nvSpPr>
        <p:spPr>
          <a:xfrm rot="5400000">
            <a:off x="3160800" y="-1172977"/>
            <a:ext cx="3060000" cy="9381600"/>
          </a:xfrm>
          <a:prstGeom prst="round2SameRect">
            <a:avLst/>
          </a:prstGeom>
          <a:gradFill flip="none" rotWithShape="1">
            <a:gsLst>
              <a:gs pos="0">
                <a:schemeClr val="accent1">
                  <a:alpha val="70000"/>
                  <a:lumMod val="70000"/>
                  <a:lumOff val="30000"/>
                </a:schemeClr>
              </a:gs>
              <a:gs pos="46000">
                <a:schemeClr val="accent1">
                  <a:alpha val="85000"/>
                </a:schemeClr>
              </a:gs>
              <a:gs pos="100000">
                <a:schemeClr val="tx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60001" y="1494000"/>
            <a:ext cx="8280000" cy="2340000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Mastertitelformat bearbeiten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60001" y="3870000"/>
            <a:ext cx="8280000" cy="720000"/>
          </a:xfrm>
        </p:spPr>
        <p:txBody>
          <a:bodyPr anchor="b" anchorCtr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Master-Untertitelformat bearbeiten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5BFF7-7B47-4328-AB18-E88111976CCC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103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32E9B-A6B6-4ED3-AB38-0E157A6CBF5F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el 1"/>
          <p:cNvSpPr>
            <a:spLocks noGrp="1"/>
          </p:cNvSpPr>
          <p:nvPr>
            <p:ph type="ctrTitle"/>
          </p:nvPr>
        </p:nvSpPr>
        <p:spPr>
          <a:xfrm>
            <a:off x="1080000" y="1447800"/>
            <a:ext cx="9165663" cy="2019800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/>
              <a:t>Mastertitelformat bearbeiten</a:t>
            </a:r>
            <a:endParaRPr lang="en-US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"/>
          </p:nvPr>
        </p:nvSpPr>
        <p:spPr>
          <a:xfrm>
            <a:off x="1080000" y="3690000"/>
            <a:ext cx="9165663" cy="720000"/>
          </a:xfrm>
        </p:spPr>
        <p:txBody>
          <a:bodyPr anchor="b" anchorCtr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Master-Untertitelformat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909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7C38-B1BC-469A-9E06-AE44094FA46C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el 1"/>
          <p:cNvSpPr>
            <a:spLocks noGrp="1"/>
          </p:cNvSpPr>
          <p:nvPr>
            <p:ph type="ctrTitle"/>
          </p:nvPr>
        </p:nvSpPr>
        <p:spPr>
          <a:xfrm>
            <a:off x="360000" y="1440000"/>
            <a:ext cx="9165663" cy="2387600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/>
              <a:t>Mastertitelformat bearbeiten</a:t>
            </a:r>
            <a:endParaRPr lang="en-US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"/>
          </p:nvPr>
        </p:nvSpPr>
        <p:spPr>
          <a:xfrm>
            <a:off x="360000" y="3870000"/>
            <a:ext cx="9165663" cy="720000"/>
          </a:xfrm>
        </p:spPr>
        <p:txBody>
          <a:bodyPr anchor="b" anchorCtr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Master-Untertitelformat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71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Mastertitelformat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35275-AE21-4CA6-BAFC-7855B8C88DF9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9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00000"/>
            <a:ext cx="6473825" cy="299010"/>
          </a:xfrm>
        </p:spPr>
        <p:txBody>
          <a:bodyPr lIns="0" tIns="0" bIns="0"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Agenda</a:t>
            </a:r>
            <a:endParaRPr lang="en-US" dirty="0"/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2" y="1619250"/>
            <a:ext cx="11526837" cy="4514849"/>
          </a:xfrm>
        </p:spPr>
        <p:txBody>
          <a:bodyPr numCol="2" spcCol="720000">
            <a:noAutofit/>
          </a:bodyPr>
          <a:lstStyle>
            <a:lvl1pPr marL="457200" indent="-457200">
              <a:buSzPct val="100000"/>
              <a:buFont typeface="Encode Sans Black" panose="00000A00000000000000" pitchFamily="2" charset="0"/>
              <a:buChar char="•"/>
              <a:defRPr/>
            </a:lvl1pPr>
            <a:lvl2pPr marL="798513" indent="-441325">
              <a:buSzPct val="125000"/>
              <a:buFont typeface="Encode Sans Black" panose="00000A00000000000000" pitchFamily="2" charset="0"/>
              <a:buChar char="•"/>
              <a:tabLst>
                <a:tab pos="803275" algn="l"/>
              </a:tabLst>
              <a:defRPr/>
            </a:lvl2pPr>
          </a:lstStyle>
          <a:p>
            <a:pPr marL="342900" indent="-342900">
              <a:buFont typeface="+mj-lt"/>
              <a:buAutoNum type="arabicPeriod"/>
            </a:pPr>
            <a:r>
              <a:rPr lang="en-US" b="1"/>
              <a:t>Einleitung</a:t>
            </a:r>
          </a:p>
          <a:p>
            <a:pPr marL="800091" lvl="1" indent="-342900">
              <a:buFont typeface="Arial" panose="020B0604020202020204" pitchFamily="34" charset="0"/>
              <a:buChar char="•"/>
            </a:pPr>
            <a:r>
              <a:rPr lang="en-US"/>
              <a:t>Wer wir sind</a:t>
            </a:r>
          </a:p>
          <a:p>
            <a:pPr marL="800091" lvl="1" indent="-342900">
              <a:buFont typeface="Arial" panose="020B0604020202020204" pitchFamily="34" charset="0"/>
              <a:buChar char="•"/>
            </a:pPr>
            <a:r>
              <a:rPr lang="en-US"/>
              <a:t>:em AG Geschäftsbereiche</a:t>
            </a:r>
          </a:p>
          <a:p>
            <a:pPr marL="800091" lvl="1" indent="-342900">
              <a:buFont typeface="Arial" panose="020B0604020202020204" pitchFamily="34" charset="0"/>
              <a:buChar char="•"/>
            </a:pPr>
            <a:r>
              <a:rPr lang="en-US"/>
              <a:t>Partner/Kunden</a:t>
            </a:r>
          </a:p>
          <a:p>
            <a:pPr marL="800091" lvl="1" indent="-342900">
              <a:buFont typeface="Arial" panose="020B0604020202020204" pitchFamily="34" charset="0"/>
              <a:buChar char="•"/>
            </a:pPr>
            <a:endParaRPr lang="en-US" b="1"/>
          </a:p>
          <a:p>
            <a:pPr marL="342900" indent="-342900">
              <a:buFont typeface="+mj-lt"/>
              <a:buAutoNum type="arabicPeriod"/>
            </a:pPr>
            <a:r>
              <a:rPr lang="en-US" b="1"/>
              <a:t>Hauptteil</a:t>
            </a:r>
          </a:p>
          <a:p>
            <a:pPr marL="800091" lvl="1" indent="-342900">
              <a:buFont typeface="Arial" panose="020B0604020202020204" pitchFamily="34" charset="0"/>
              <a:buChar char="•"/>
            </a:pPr>
            <a:r>
              <a:rPr lang="en-US"/>
              <a:t>Worum geht es?</a:t>
            </a:r>
          </a:p>
          <a:p>
            <a:pPr marL="800091" lvl="1" indent="-342900">
              <a:buFont typeface="Arial" panose="020B0604020202020204" pitchFamily="34" charset="0"/>
              <a:buChar char="•"/>
            </a:pPr>
            <a:r>
              <a:rPr lang="en-US"/>
              <a:t>Wie lösen wir das Problem?</a:t>
            </a:r>
          </a:p>
          <a:p>
            <a:pPr marL="800091" lvl="1" indent="-342900">
              <a:buFont typeface="Arial" panose="020B0604020202020204" pitchFamily="34" charset="0"/>
              <a:buChar char="•"/>
            </a:pPr>
            <a:r>
              <a:rPr lang="en-US"/>
              <a:t>Fazit</a:t>
            </a:r>
          </a:p>
          <a:p>
            <a:pPr marL="800091" lvl="1" indent="-342900">
              <a:buFont typeface="Arial" panose="020B0604020202020204" pitchFamily="34" charset="0"/>
              <a:buChar char="•"/>
            </a:pPr>
            <a:endParaRPr lang="en-US" b="1"/>
          </a:p>
          <a:p>
            <a:pPr marL="342900" indent="-342900">
              <a:buFont typeface="+mj-lt"/>
              <a:buAutoNum type="arabicPeriod"/>
            </a:pPr>
            <a:r>
              <a:rPr lang="en-US" b="1"/>
              <a:t>Zusammenfassung</a:t>
            </a:r>
          </a:p>
          <a:p>
            <a:pPr marL="800091" lvl="1" indent="-342900">
              <a:buFont typeface="Arial" panose="020B0604020202020204" pitchFamily="34" charset="0"/>
              <a:buChar char="•"/>
            </a:pPr>
            <a:r>
              <a:rPr lang="en-US"/>
              <a:t>Was haben wir gelernt?</a:t>
            </a:r>
          </a:p>
          <a:p>
            <a:pPr marL="800091" lvl="1" indent="-342900">
              <a:buFont typeface="Arial" panose="020B0604020202020204" pitchFamily="34" charset="0"/>
              <a:buChar char="•"/>
            </a:pPr>
            <a:r>
              <a:rPr lang="en-US"/>
              <a:t>Takeaways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826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164444" cy="1080000"/>
          </a:xfrm>
        </p:spPr>
        <p:txBody>
          <a:bodyPr/>
          <a:lstStyle/>
          <a:p>
            <a:r>
              <a:rPr lang="en-US"/>
              <a:t>Mastertitelformat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0000" y="1620000"/>
            <a:ext cx="11520000" cy="4514100"/>
          </a:xfrm>
        </p:spPr>
        <p:txBody>
          <a:bodyPr/>
          <a:lstStyle>
            <a:lvl1pPr marL="269875" indent="-269875">
              <a:defRPr/>
            </a:lvl1pPr>
            <a:lvl2pPr marL="541338" indent="-271463">
              <a:defRPr/>
            </a:lvl2pPr>
            <a:lvl3pPr marL="803275" indent="-261938">
              <a:defRPr/>
            </a:lvl3pPr>
            <a:lvl4pPr marL="985838" indent="-182563">
              <a:defRPr/>
            </a:lvl4pPr>
            <a:lvl5pPr marL="1168400" indent="-182563">
              <a:defRPr/>
            </a:lvl5pPr>
          </a:lstStyle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1989C-5647-4FE3-A03D-4AE0965F0627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00000"/>
            <a:ext cx="6473825" cy="299010"/>
          </a:xfrm>
        </p:spPr>
        <p:txBody>
          <a:bodyPr lIns="0" tIns="0" bIns="0"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Unterüberschrift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03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Mastertitelformat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5400000" cy="4320000"/>
          </a:xfrm>
        </p:spPr>
        <p:txBody>
          <a:bodyPr/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480000" y="1800000"/>
            <a:ext cx="5400000" cy="4320000"/>
          </a:xfrm>
        </p:spPr>
        <p:txBody>
          <a:bodyPr/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FA96-312F-4AFC-96E6-E4DDC7E79B51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00000"/>
            <a:ext cx="6473825" cy="299010"/>
          </a:xfrm>
        </p:spPr>
        <p:txBody>
          <a:bodyPr lIns="0" tIns="0" bIns="0"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Unterüberschrift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9328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1/3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Mastertitelformat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3600000" cy="4320000"/>
          </a:xfrm>
        </p:spPr>
        <p:txBody>
          <a:bodyPr/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4000" y="1800000"/>
            <a:ext cx="7200000" cy="4320000"/>
          </a:xfrm>
        </p:spPr>
        <p:txBody>
          <a:bodyPr/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7C70-0491-46BB-88E0-1D5268EA3BD0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00000"/>
            <a:ext cx="6473825" cy="299010"/>
          </a:xfrm>
        </p:spPr>
        <p:txBody>
          <a:bodyPr lIns="0" tIns="0" bIns="0"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Unterüberschrift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494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Textblöcke + Grafiken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000000" cy="1325563"/>
          </a:xfrm>
        </p:spPr>
        <p:txBody>
          <a:bodyPr/>
          <a:lstStyle/>
          <a:p>
            <a:r>
              <a:rPr lang="en-US"/>
              <a:t>Mastertitelformat bearbeiten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9999" y="1620000"/>
            <a:ext cx="5400000" cy="2250000"/>
          </a:xfrm>
        </p:spPr>
        <p:txBody>
          <a:bodyPr/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C5BF8-6453-4CC5-B8D3-B94C1237FA0C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00000"/>
            <a:ext cx="6473825" cy="299010"/>
          </a:xfrm>
        </p:spPr>
        <p:txBody>
          <a:bodyPr lIns="0" tIns="0" bIns="0"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Unterüberschrift</a:t>
            </a:r>
            <a:endParaRPr lang="en-US" dirty="0"/>
          </a:p>
        </p:txBody>
      </p:sp>
      <p:sp>
        <p:nvSpPr>
          <p:cNvPr id="12" name="Bildplatzhalter 11"/>
          <p:cNvSpPr>
            <a:spLocks noGrp="1"/>
          </p:cNvSpPr>
          <p:nvPr>
            <p:ph type="pic" sz="quarter" idx="17"/>
          </p:nvPr>
        </p:nvSpPr>
        <p:spPr>
          <a:xfrm>
            <a:off x="6480000" y="1620000"/>
            <a:ext cx="5399087" cy="2250000"/>
          </a:xfrm>
        </p:spPr>
        <p:txBody>
          <a:bodyPr/>
          <a:lstStyle/>
          <a:p>
            <a:r>
              <a:rPr lang="en-US"/>
              <a:t>Bild durch Klicken auf Symbol hinzufügen</a:t>
            </a:r>
            <a:endParaRPr lang="en-US" dirty="0"/>
          </a:p>
        </p:txBody>
      </p:sp>
      <p:sp>
        <p:nvSpPr>
          <p:cNvPr id="13" name="Bildplatzhalter 11"/>
          <p:cNvSpPr>
            <a:spLocks noGrp="1"/>
          </p:cNvSpPr>
          <p:nvPr>
            <p:ph type="pic" sz="quarter" idx="18"/>
          </p:nvPr>
        </p:nvSpPr>
        <p:spPr>
          <a:xfrm>
            <a:off x="6480000" y="3870000"/>
            <a:ext cx="5399087" cy="2250000"/>
          </a:xfrm>
        </p:spPr>
        <p:txBody>
          <a:bodyPr/>
          <a:lstStyle/>
          <a:p>
            <a:r>
              <a:rPr lang="en-US"/>
              <a:t>Bild durch Klicken auf Symbol hinzufügen</a:t>
            </a:r>
            <a:endParaRPr lang="en-US" dirty="0"/>
          </a:p>
        </p:txBody>
      </p:sp>
      <p:sp>
        <p:nvSpPr>
          <p:cNvPr id="11" name="Inhaltsplatzhalter 3"/>
          <p:cNvSpPr>
            <a:spLocks noGrp="1"/>
          </p:cNvSpPr>
          <p:nvPr>
            <p:ph sz="half" idx="19"/>
          </p:nvPr>
        </p:nvSpPr>
        <p:spPr>
          <a:xfrm>
            <a:off x="359999" y="3870000"/>
            <a:ext cx="5400000" cy="2250000"/>
          </a:xfrm>
        </p:spPr>
        <p:txBody>
          <a:bodyPr/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176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Textblöcke + Grafiken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000000" cy="1325563"/>
          </a:xfrm>
        </p:spPr>
        <p:txBody>
          <a:bodyPr/>
          <a:lstStyle/>
          <a:p>
            <a:r>
              <a:rPr lang="en-US"/>
              <a:t>Mastertitelformat bearbeiten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9999" y="1620000"/>
            <a:ext cx="5400000" cy="1620000"/>
          </a:xfrm>
        </p:spPr>
        <p:txBody>
          <a:bodyPr/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480000" y="1620000"/>
            <a:ext cx="5400000" cy="1620000"/>
          </a:xfrm>
        </p:spPr>
        <p:txBody>
          <a:bodyPr/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2AD12-F22E-42D3-AB4B-1BA8E2D143E6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00000"/>
            <a:ext cx="6473825" cy="299010"/>
          </a:xfrm>
        </p:spPr>
        <p:txBody>
          <a:bodyPr lIns="0" tIns="0" bIns="0"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Unterüberschrift</a:t>
            </a:r>
            <a:endParaRPr lang="en-US" dirty="0"/>
          </a:p>
        </p:txBody>
      </p:sp>
      <p:sp>
        <p:nvSpPr>
          <p:cNvPr id="12" name="Bildplatzhalter 11"/>
          <p:cNvSpPr>
            <a:spLocks noGrp="1"/>
          </p:cNvSpPr>
          <p:nvPr>
            <p:ph type="pic" sz="quarter" idx="17"/>
          </p:nvPr>
        </p:nvSpPr>
        <p:spPr>
          <a:xfrm>
            <a:off x="360363" y="3420000"/>
            <a:ext cx="5399087" cy="2700000"/>
          </a:xfrm>
        </p:spPr>
        <p:txBody>
          <a:bodyPr/>
          <a:lstStyle/>
          <a:p>
            <a:r>
              <a:rPr lang="en-US"/>
              <a:t>Bild durch Klicken auf Symbol hinzufügen</a:t>
            </a:r>
            <a:endParaRPr lang="en-US" dirty="0"/>
          </a:p>
        </p:txBody>
      </p:sp>
      <p:sp>
        <p:nvSpPr>
          <p:cNvPr id="13" name="Bildplatzhalter 11"/>
          <p:cNvSpPr>
            <a:spLocks noGrp="1"/>
          </p:cNvSpPr>
          <p:nvPr>
            <p:ph type="pic" sz="quarter" idx="18"/>
          </p:nvPr>
        </p:nvSpPr>
        <p:spPr>
          <a:xfrm>
            <a:off x="6480000" y="3420000"/>
            <a:ext cx="5399087" cy="2700000"/>
          </a:xfrm>
        </p:spPr>
        <p:txBody>
          <a:bodyPr/>
          <a:lstStyle/>
          <a:p>
            <a:r>
              <a:rPr lang="en-US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365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Textblöcke + Grafiken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000000" cy="1325563"/>
          </a:xfrm>
        </p:spPr>
        <p:txBody>
          <a:bodyPr/>
          <a:lstStyle/>
          <a:p>
            <a:r>
              <a:rPr lang="en-US"/>
              <a:t>Mastertitelformat bearbeiten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9998" y="1619998"/>
            <a:ext cx="3420365" cy="2160000"/>
          </a:xfrm>
        </p:spPr>
        <p:txBody>
          <a:bodyPr/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8460000" y="1620000"/>
            <a:ext cx="3420000" cy="2160000"/>
          </a:xfrm>
        </p:spPr>
        <p:txBody>
          <a:bodyPr/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7D8A1-A516-46F9-9D24-DD01DE0BD64C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00000"/>
            <a:ext cx="6473825" cy="299010"/>
          </a:xfrm>
        </p:spPr>
        <p:txBody>
          <a:bodyPr lIns="0" tIns="0" bIns="0"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Unterüberschrift</a:t>
            </a:r>
            <a:endParaRPr lang="en-US" dirty="0"/>
          </a:p>
        </p:txBody>
      </p:sp>
      <p:sp>
        <p:nvSpPr>
          <p:cNvPr id="12" name="Bildplatzhalter 11"/>
          <p:cNvSpPr>
            <a:spLocks noGrp="1"/>
          </p:cNvSpPr>
          <p:nvPr>
            <p:ph type="pic" sz="quarter" idx="17"/>
          </p:nvPr>
        </p:nvSpPr>
        <p:spPr>
          <a:xfrm>
            <a:off x="360364" y="3960000"/>
            <a:ext cx="3420000" cy="2160000"/>
          </a:xfrm>
        </p:spPr>
        <p:txBody>
          <a:bodyPr/>
          <a:lstStyle/>
          <a:p>
            <a:r>
              <a:rPr lang="en-US"/>
              <a:t>Bild durch Klicken auf Symbol hinzufügen</a:t>
            </a:r>
            <a:endParaRPr lang="en-US" dirty="0"/>
          </a:p>
        </p:txBody>
      </p:sp>
      <p:sp>
        <p:nvSpPr>
          <p:cNvPr id="15" name="Bildplatzhalter 11"/>
          <p:cNvSpPr>
            <a:spLocks noGrp="1"/>
          </p:cNvSpPr>
          <p:nvPr>
            <p:ph type="pic" sz="quarter" idx="18"/>
          </p:nvPr>
        </p:nvSpPr>
        <p:spPr>
          <a:xfrm>
            <a:off x="8460000" y="3960000"/>
            <a:ext cx="3420000" cy="2160000"/>
          </a:xfrm>
        </p:spPr>
        <p:txBody>
          <a:bodyPr/>
          <a:lstStyle/>
          <a:p>
            <a:r>
              <a:rPr lang="en-US"/>
              <a:t>Bild durch Klicken auf Symbol hinzufügen</a:t>
            </a:r>
            <a:endParaRPr lang="en-US" dirty="0"/>
          </a:p>
        </p:txBody>
      </p:sp>
      <p:sp>
        <p:nvSpPr>
          <p:cNvPr id="16" name="Bildplatzhalter 11"/>
          <p:cNvSpPr>
            <a:spLocks noGrp="1"/>
          </p:cNvSpPr>
          <p:nvPr>
            <p:ph type="pic" sz="quarter" idx="19"/>
          </p:nvPr>
        </p:nvSpPr>
        <p:spPr>
          <a:xfrm>
            <a:off x="4410000" y="3960000"/>
            <a:ext cx="3420365" cy="2160000"/>
          </a:xfrm>
        </p:spPr>
        <p:txBody>
          <a:bodyPr/>
          <a:lstStyle/>
          <a:p>
            <a:r>
              <a:rPr lang="en-US"/>
              <a:t>Bild durch Klicken auf Symbol hinzufügen</a:t>
            </a:r>
            <a:endParaRPr lang="en-US" dirty="0"/>
          </a:p>
        </p:txBody>
      </p:sp>
      <p:sp>
        <p:nvSpPr>
          <p:cNvPr id="17" name="Inhaltsplatzhalter 3"/>
          <p:cNvSpPr>
            <a:spLocks noGrp="1"/>
          </p:cNvSpPr>
          <p:nvPr>
            <p:ph sz="half" idx="20"/>
          </p:nvPr>
        </p:nvSpPr>
        <p:spPr>
          <a:xfrm>
            <a:off x="4410000" y="1619998"/>
            <a:ext cx="3420365" cy="2160000"/>
          </a:xfrm>
        </p:spPr>
        <p:txBody>
          <a:bodyPr/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5454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360001"/>
            <a:ext cx="9000000" cy="1080000"/>
          </a:xfrm>
        </p:spPr>
        <p:txBody>
          <a:bodyPr/>
          <a:lstStyle/>
          <a:p>
            <a:r>
              <a:rPr lang="en-US"/>
              <a:t>Mastertitelformat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9999" y="1800000"/>
            <a:ext cx="5400000" cy="720000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Mastertextformat bearbeiten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9999" y="2699999"/>
            <a:ext cx="5400000" cy="3420000"/>
          </a:xfrm>
        </p:spPr>
        <p:txBody>
          <a:bodyPr/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480000" y="1800000"/>
            <a:ext cx="5400000" cy="720000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Mastertextformat bearbeiten</a:t>
            </a:r>
            <a:endParaRPr lang="en-US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480000" y="2700000"/>
            <a:ext cx="5400000" cy="3420000"/>
          </a:xfrm>
        </p:spPr>
        <p:txBody>
          <a:bodyPr/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44F8-8FFE-4693-AE1D-C15B69B08DE4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00000"/>
            <a:ext cx="6473825" cy="299010"/>
          </a:xfrm>
        </p:spPr>
        <p:txBody>
          <a:bodyPr lIns="0" tIns="0" bIns="0"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Unterüberschrift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748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Mastertitelformat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085E6-8F82-43AC-A237-F7FDAEDDCE28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9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00000"/>
            <a:ext cx="6473825" cy="299010"/>
          </a:xfrm>
        </p:spPr>
        <p:txBody>
          <a:bodyPr lIns="0" tIns="0" bIns="0"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Unterüberschrift</a:t>
            </a:r>
            <a:endParaRPr lang="en-US" dirty="0"/>
          </a:p>
        </p:txBody>
      </p:sp>
      <p:sp>
        <p:nvSpPr>
          <p:cNvPr id="7" name="Bildplatzhalter 9"/>
          <p:cNvSpPr>
            <a:spLocks noGrp="1"/>
          </p:cNvSpPr>
          <p:nvPr>
            <p:ph type="pic" sz="quarter" idx="14"/>
          </p:nvPr>
        </p:nvSpPr>
        <p:spPr>
          <a:xfrm>
            <a:off x="360000" y="1620000"/>
            <a:ext cx="11520000" cy="450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42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ohne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Mastertitelformat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07DB-6004-4C68-A6E1-D9DE15ECF9E0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9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00000"/>
            <a:ext cx="6473825" cy="299010"/>
          </a:xfrm>
        </p:spPr>
        <p:txBody>
          <a:bodyPr lIns="0" tIns="0" bIns="0"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Unterüberschrift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258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ohne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2ED63-02A5-412A-A249-170D83D48D7F}" type="datetime1">
              <a:rPr lang="en-US" smtClean="0"/>
              <a:t>8/31/2026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Johannes Krautkremer | © :em AG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de-DE" smtClean="0"/>
              <a:t>‹#›</a:t>
            </a:fld>
            <a:endParaRPr lang="de-DE"/>
          </a:p>
        </p:txBody>
      </p:sp>
      <p:sp>
        <p:nvSpPr>
          <p:cNvPr id="6" name="Textplatzhalter 9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00000"/>
            <a:ext cx="6473825" cy="299010"/>
          </a:xfrm>
        </p:spPr>
        <p:txBody>
          <a:bodyPr lIns="0" tIns="0" bIns="0">
            <a:normAutofit/>
          </a:bodyPr>
          <a:lstStyle>
            <a:lvl1pPr marL="0" indent="0">
              <a:buFontTx/>
              <a:buNone/>
              <a:defRPr sz="2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Unterüberschrift</a:t>
            </a:r>
          </a:p>
        </p:txBody>
      </p:sp>
    </p:spTree>
    <p:extLst>
      <p:ext uri="{BB962C8B-B14F-4D97-AF65-F5344CB8AC3E}">
        <p14:creationId xmlns:p14="http://schemas.microsoft.com/office/powerpoint/2010/main" val="22703135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6"/>
          <p:cNvSpPr>
            <a:spLocks noGrp="1"/>
          </p:cNvSpPr>
          <p:nvPr>
            <p:ph type="dt" sz="half" idx="2"/>
          </p:nvPr>
        </p:nvSpPr>
        <p:spPr>
          <a:xfrm>
            <a:off x="624418" y="677465"/>
            <a:ext cx="9311517" cy="73531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2900"/>
              </a:lnSpc>
              <a:defRPr sz="2700" b="1" spc="-3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4418" y="4221088"/>
            <a:ext cx="10943164" cy="2160240"/>
          </a:xfrm>
        </p:spPr>
        <p:txBody>
          <a:bodyPr anchor="b"/>
          <a:lstStyle>
            <a:lvl1pPr marL="0" indent="0" algn="l">
              <a:lnSpc>
                <a:spcPts val="2100"/>
              </a:lnSpc>
              <a:spcBef>
                <a:spcPts val="0"/>
              </a:spcBef>
              <a:buNone/>
              <a:defRPr sz="20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24418" y="1893888"/>
            <a:ext cx="10943167" cy="2327200"/>
          </a:xfrm>
        </p:spPr>
        <p:txBody>
          <a:bodyPr anchor="t"/>
          <a:lstStyle>
            <a:lvl1pPr algn="l">
              <a:lnSpc>
                <a:spcPts val="5600"/>
              </a:lnSpc>
              <a:defRPr sz="5600" spc="-9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5" name="Classification" hidden="1"/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8832304" y="6502230"/>
            <a:ext cx="1511399" cy="208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US" sz="1000" b="1" dirty="0">
                <a:solidFill>
                  <a:schemeClr val="tx1"/>
                </a:solidFill>
                <a:latin typeface="+mn-lt"/>
              </a:rPr>
              <a:t>Classification</a:t>
            </a:r>
          </a:p>
        </p:txBody>
      </p:sp>
      <p:sp>
        <p:nvSpPr>
          <p:cNvPr id="8" name="Status" hidden="1"/>
          <p:cNvSpPr txBox="1">
            <a:spLocks/>
          </p:cNvSpPr>
          <p:nvPr userDrawn="1">
            <p:custDataLst>
              <p:tags r:id="rId3"/>
            </p:custDataLst>
          </p:nvPr>
        </p:nvSpPr>
        <p:spPr>
          <a:xfrm>
            <a:off x="10443419" y="6502230"/>
            <a:ext cx="1125189" cy="208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US" sz="1000" b="1" dirty="0">
                <a:solidFill>
                  <a:schemeClr val="tx1"/>
                </a:solidFill>
                <a:latin typeface="+mn-lt"/>
              </a:rPr>
              <a:t>Status</a:t>
            </a:r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39376687-2E2F-D530-E6CF-D93E9FCAB9E0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14631" y="594494"/>
            <a:ext cx="1087200" cy="44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801020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Orange" preserve="1" userDrawn="1">
  <p:cSld name="Title Slide Oran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>
            <a:extLst>
              <a:ext uri="{FF2B5EF4-FFF2-40B4-BE49-F238E27FC236}">
                <a16:creationId xmlns:a16="http://schemas.microsoft.com/office/drawing/2014/main" id="{A899AB1F-761D-3C87-A819-9EC7D57BEF93}"/>
              </a:ext>
            </a:extLst>
          </p:cNvPr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14631" y="594494"/>
            <a:ext cx="1087200" cy="447671"/>
          </a:xfrm>
          <a:prstGeom prst="rect">
            <a:avLst/>
          </a:prstGeom>
        </p:spPr>
      </p:pic>
      <p:sp>
        <p:nvSpPr>
          <p:cNvPr id="11" name="Date Placeholder 6"/>
          <p:cNvSpPr>
            <a:spLocks noGrp="1"/>
          </p:cNvSpPr>
          <p:nvPr>
            <p:ph type="dt" sz="half" idx="2"/>
          </p:nvPr>
        </p:nvSpPr>
        <p:spPr>
          <a:xfrm>
            <a:off x="624418" y="677465"/>
            <a:ext cx="9311517" cy="73531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2900"/>
              </a:lnSpc>
              <a:defRPr sz="2700" b="1" spc="-3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4418" y="4221088"/>
            <a:ext cx="10943164" cy="2160240"/>
          </a:xfrm>
        </p:spPr>
        <p:txBody>
          <a:bodyPr anchor="b"/>
          <a:lstStyle>
            <a:lvl1pPr marL="0" indent="0" algn="l">
              <a:lnSpc>
                <a:spcPts val="21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624418" y="1893888"/>
            <a:ext cx="10943167" cy="2327200"/>
          </a:xfrm>
        </p:spPr>
        <p:txBody>
          <a:bodyPr anchor="t"/>
          <a:lstStyle>
            <a:lvl1pPr algn="l">
              <a:lnSpc>
                <a:spcPts val="5600"/>
              </a:lnSpc>
              <a:defRPr sz="5600" spc="-9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9" name="Classification" hidden="1"/>
          <p:cNvSpPr txBox="1">
            <a:spLocks/>
          </p:cNvSpPr>
          <p:nvPr userDrawn="1">
            <p:custDataLst>
              <p:tags r:id="rId3"/>
            </p:custDataLst>
          </p:nvPr>
        </p:nvSpPr>
        <p:spPr>
          <a:xfrm>
            <a:off x="8832304" y="6502230"/>
            <a:ext cx="1511399" cy="208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US" sz="1000" b="1" dirty="0">
                <a:solidFill>
                  <a:schemeClr val="tx1"/>
                </a:solidFill>
                <a:latin typeface="+mn-lt"/>
              </a:rPr>
              <a:t>Classification</a:t>
            </a:r>
          </a:p>
        </p:txBody>
      </p:sp>
      <p:sp>
        <p:nvSpPr>
          <p:cNvPr id="10" name="Status" hidden="1"/>
          <p:cNvSpPr txBox="1">
            <a:spLocks/>
          </p:cNvSpPr>
          <p:nvPr userDrawn="1">
            <p:custDataLst>
              <p:tags r:id="rId4"/>
            </p:custDataLst>
          </p:nvPr>
        </p:nvSpPr>
        <p:spPr>
          <a:xfrm>
            <a:off x="10443419" y="6502230"/>
            <a:ext cx="1125189" cy="208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US" sz="1000" b="1" dirty="0">
                <a:solidFill>
                  <a:schemeClr val="tx1"/>
                </a:solidFill>
                <a:latin typeface="+mn-lt"/>
              </a:rPr>
              <a:t>Status</a:t>
            </a:r>
          </a:p>
        </p:txBody>
      </p:sp>
    </p:spTree>
    <p:extLst>
      <p:ext uri="{BB962C8B-B14F-4D97-AF65-F5344CB8AC3E}">
        <p14:creationId xmlns:p14="http://schemas.microsoft.com/office/powerpoint/2010/main" val="3994195510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Image" preserve="1" userDrawn="1">
  <p:cSld name="Title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/>
          </p:cNvSpPr>
          <p:nvPr userDrawn="1"/>
        </p:nvSpPr>
        <p:spPr>
          <a:xfrm>
            <a:off x="0" y="1169439"/>
            <a:ext cx="4583831" cy="45829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34960" y="379134"/>
            <a:ext cx="11522076" cy="499408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62D71A-887C-4825-8017-6013AC07E533}"/>
              </a:ext>
            </a:extLst>
          </p:cNvPr>
          <p:cNvSpPr>
            <a:spLocks/>
          </p:cNvSpPr>
          <p:nvPr userDrawn="1">
            <p:custDataLst>
              <p:tags r:id="rId2"/>
            </p:custDataLst>
          </p:nvPr>
        </p:nvSpPr>
        <p:spPr>
          <a:xfrm>
            <a:off x="0" y="1169439"/>
            <a:ext cx="4583831" cy="458291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lassification" hidden="1"/>
          <p:cNvSpPr txBox="1">
            <a:spLocks/>
          </p:cNvSpPr>
          <p:nvPr userDrawn="1">
            <p:custDataLst>
              <p:tags r:id="rId3"/>
            </p:custDataLst>
          </p:nvPr>
        </p:nvSpPr>
        <p:spPr>
          <a:xfrm>
            <a:off x="8832304" y="6502230"/>
            <a:ext cx="1511399" cy="208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US" sz="1000" b="1" dirty="0">
                <a:solidFill>
                  <a:schemeClr val="tx1"/>
                </a:solidFill>
                <a:latin typeface="+mn-lt"/>
              </a:rPr>
              <a:t>Classification</a:t>
            </a:r>
          </a:p>
        </p:txBody>
      </p:sp>
      <p:sp>
        <p:nvSpPr>
          <p:cNvPr id="8" name="Status" hidden="1"/>
          <p:cNvSpPr txBox="1">
            <a:spLocks/>
          </p:cNvSpPr>
          <p:nvPr userDrawn="1">
            <p:custDataLst>
              <p:tags r:id="rId4"/>
            </p:custDataLst>
          </p:nvPr>
        </p:nvSpPr>
        <p:spPr>
          <a:xfrm>
            <a:off x="10443419" y="6502230"/>
            <a:ext cx="1125189" cy="208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US" sz="1000" b="1" dirty="0">
                <a:solidFill>
                  <a:schemeClr val="tx1"/>
                </a:solidFill>
                <a:latin typeface="+mn-lt"/>
              </a:rPr>
              <a:t>Status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34960" y="2204864"/>
            <a:ext cx="4248870" cy="3168352"/>
          </a:xfrm>
          <a:noFill/>
        </p:spPr>
        <p:txBody>
          <a:bodyPr tIns="324000" anchor="t" anchorCtr="0"/>
          <a:lstStyle>
            <a:lvl1pPr marL="0" indent="0" algn="l">
              <a:lnSpc>
                <a:spcPts val="2100"/>
              </a:lnSpc>
              <a:spcBef>
                <a:spcPts val="0"/>
              </a:spcBef>
              <a:buNone/>
              <a:defRPr sz="2400" b="1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34960" y="1169439"/>
            <a:ext cx="4248870" cy="907699"/>
          </a:xfrm>
          <a:noFill/>
        </p:spPr>
        <p:txBody>
          <a:bodyPr tIns="396000" anchor="t">
            <a:noAutofit/>
          </a:bodyPr>
          <a:lstStyle>
            <a:lvl1pPr algn="l">
              <a:lnSpc>
                <a:spcPct val="100000"/>
              </a:lnSpc>
              <a:defRPr sz="3300" spc="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2"/>
          </p:nvPr>
        </p:nvSpPr>
        <p:spPr>
          <a:xfrm>
            <a:off x="334960" y="6343277"/>
            <a:ext cx="6466434" cy="2462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ts val="2900"/>
              </a:lnSpc>
              <a:defRPr sz="1600" b="0" spc="0" baseline="0">
                <a:solidFill>
                  <a:schemeClr val="tx1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US"/>
              <a:t>April 1, 2026</a:t>
            </a:r>
            <a:endParaRPr lang="en-US" dirty="0"/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A1FF6C01-CC6C-B1F8-103F-A070F63F040F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14631" y="6149680"/>
            <a:ext cx="1087200" cy="44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025609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C6BE2-C9D4-4B9E-94B1-DB54C0318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890713"/>
            <a:ext cx="10944225" cy="1322263"/>
          </a:xfrm>
        </p:spPr>
        <p:txBody>
          <a:bodyPr anchor="t"/>
          <a:lstStyle>
            <a:lvl1pPr>
              <a:lnSpc>
                <a:spcPts val="5600"/>
              </a:lnSpc>
              <a:defRPr sz="5600" spc="-9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94EBF-C3D1-4C1C-9A39-617058915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501008"/>
            <a:ext cx="10944226" cy="1656184"/>
          </a:xfrm>
        </p:spPr>
        <p:txBody>
          <a:bodyPr/>
          <a:lstStyle>
            <a:lvl1pPr marL="0" indent="0">
              <a:lnSpc>
                <a:spcPts val="2100"/>
              </a:lnSpc>
              <a:buNone/>
              <a:defRPr sz="20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78A5755-521A-41EA-865B-2552213D04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251BBFF-D374-466F-A576-40B2F54937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B0B3D58-DFF6-420A-B562-9D045F8CFFF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985098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(orange)" type="secHead" preserve="1">
  <p:cSld name="Section Header (orang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C6BE2-C9D4-4B9E-94B1-DB54C0318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890713"/>
            <a:ext cx="10944225" cy="1322263"/>
          </a:xfrm>
        </p:spPr>
        <p:txBody>
          <a:bodyPr anchor="t"/>
          <a:lstStyle>
            <a:lvl1pPr>
              <a:lnSpc>
                <a:spcPts val="5600"/>
              </a:lnSpc>
              <a:defRPr sz="5600" spc="-9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94EBF-C3D1-4C1C-9A39-617058915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501008"/>
            <a:ext cx="10944226" cy="1656184"/>
          </a:xfrm>
        </p:spPr>
        <p:txBody>
          <a:bodyPr/>
          <a:lstStyle>
            <a:lvl1pPr marL="0" indent="0">
              <a:lnSpc>
                <a:spcPts val="2100"/>
              </a:lnSpc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78A5755-521A-41EA-865B-2552213D04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251BBFF-D374-466F-A576-40B2F54937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D2C4243-2AD9-43F9-BD9B-7DBAAF8C7B4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07756648-7C2A-E6F3-964C-FC81FAD06B9B}"/>
              </a:ext>
            </a:extLst>
          </p:cNvPr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14631" y="594494"/>
            <a:ext cx="1087200" cy="44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249869"/>
      </p:ext>
    </p:extLst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F20CF55-B30E-43E7-ABCC-044896AEC5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30C117E-D536-4BA0-9BDF-C42FAF356D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A3E7F2-4840-47A1-AA05-2A8BF45402C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624418" y="1893888"/>
            <a:ext cx="10943167" cy="44148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401686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4418" y="1893889"/>
            <a:ext cx="5375572" cy="441483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11" y="1893889"/>
            <a:ext cx="5375573" cy="441483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AE1520-5274-4A35-8B37-9116716471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404AD0-AFF8-4373-8763-0CA6C04BF5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25B7A7-BE04-4AEC-818D-059855AF6C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63192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image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4418" y="1893889"/>
            <a:ext cx="5375572" cy="441483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AE1520-5274-4A35-8B37-9116716471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404AD0-AFF8-4373-8763-0CA6C04BF5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7BFB34-0FB7-4EE7-BE8A-3B9E4FDAF75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192011" y="1893889"/>
            <a:ext cx="5375573" cy="44148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19302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content" preserve="1" userDrawn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11" y="1893889"/>
            <a:ext cx="5375573" cy="441483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AE1520-5274-4A35-8B37-9116716471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404AD0-AFF8-4373-8763-0CA6C04BF5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B586F1-7B13-4C98-8925-6EF23547CC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4418" y="1893889"/>
            <a:ext cx="5375572" cy="44148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42716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textbox" preserve="1" userDrawn="1">
  <p:cSld name="Content an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4418" y="1893889"/>
            <a:ext cx="5375572" cy="441483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AE1520-5274-4A35-8B37-9116716471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404AD0-AFF8-4373-8763-0CA6C04BF5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FD96AB-CFFA-40F2-AA27-AA16392AAB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059FB0C-E2B9-48B0-9B4C-2123663DF9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92011" y="1893889"/>
            <a:ext cx="5375573" cy="4414837"/>
          </a:xfrm>
          <a:solidFill>
            <a:schemeClr val="accent3"/>
          </a:solidFill>
        </p:spPr>
        <p:txBody>
          <a:bodyPr lIns="216000" tIns="180000" rIns="216000" bIns="180000"/>
          <a:lstStyle>
            <a:lvl1pPr>
              <a:buClr>
                <a:schemeClr val="bg1"/>
              </a:buClr>
              <a:defRPr b="1" spc="-30" baseline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b="1" spc="-30" baseline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b="1" spc="-30" baseline="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b="1" spc="-30" baseline="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b="1" spc="-3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600948"/>
      </p:ext>
    </p:extLst>
  </p:cSld>
  <p:clrMapOvr>
    <a:masterClrMapping/>
  </p:clrMapOvr>
  <p:hf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box and content" preserve="1" userDrawn="1">
  <p:cSld name="Textbox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92011" y="1893889"/>
            <a:ext cx="5375573" cy="441483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AE1520-5274-4A35-8B37-9116716471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404AD0-AFF8-4373-8763-0CA6C04BF5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A806E8-1054-47B1-8FCF-522F7E73678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059FB0C-E2B9-48B0-9B4C-2123663DF9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419" y="1893889"/>
            <a:ext cx="5375572" cy="4414837"/>
          </a:xfrm>
          <a:solidFill>
            <a:schemeClr val="accent3"/>
          </a:solidFill>
        </p:spPr>
        <p:txBody>
          <a:bodyPr lIns="216000" tIns="180000" rIns="216000" bIns="180000"/>
          <a:lstStyle>
            <a:lvl1pPr>
              <a:buClr>
                <a:schemeClr val="bg1"/>
              </a:buClr>
              <a:defRPr b="1" spc="-30" baseline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b="1" spc="-30" baseline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b="1" spc="-30" baseline="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b="1" spc="-30" baseline="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b="1" spc="-3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062776"/>
      </p:ext>
    </p:extLst>
  </p:cSld>
  <p:clrMapOvr>
    <a:masterClrMapping/>
  </p:clrMapOvr>
  <p:hf hd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 slide" preserve="1" userDrawn="1">
  <p:cSld name="Vide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AE1520-5274-4A35-8B37-9116716471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404AD0-AFF8-4373-8763-0CA6C04BF5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099B0E-EC49-4243-82A2-5AFCDD1E15B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066EEECB-ED56-4BED-B2AD-B3DF2F978782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624418" y="1893889"/>
            <a:ext cx="10943167" cy="4414837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Mediaclip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777459"/>
      </p:ext>
    </p:extLst>
  </p:cSld>
  <p:clrMapOvr>
    <a:masterClrMapping/>
  </p:clrMapOvr>
  <p:hf hd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4417" y="1893888"/>
            <a:ext cx="3484939" cy="44148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3529" y="1893888"/>
            <a:ext cx="3484939" cy="44148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AE1520-5274-4A35-8B37-9116716471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404AD0-AFF8-4373-8763-0CA6C04BF5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79F48F7-F428-4D7E-8DB6-1DEB2D3C5BD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B338744-10F7-4E61-89AE-83CE07B16422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082643" y="1893888"/>
            <a:ext cx="3484939" cy="44148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320150"/>
      </p:ext>
    </p:extLst>
  </p:cSld>
  <p:clrMapOvr>
    <a:masterClrMapping/>
  </p:clrMapOvr>
  <p:hf hd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images" preserve="1" userDrawn="1">
  <p:cSld name="Si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AE1520-5274-4A35-8B37-9116716471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404AD0-AFF8-4373-8763-0CA6C04BF5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672A958-8463-42C7-AC79-685C63D460F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FB778EB-BDDC-49AF-B03F-DAB818E2C0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4417" y="1893889"/>
            <a:ext cx="3490384" cy="1585913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463ED580-8691-4B80-A345-F72ABF9E0D9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353529" y="1893889"/>
            <a:ext cx="3490384" cy="1585913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92B833DF-947F-40AD-9BD9-E749DA42597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82643" y="1893889"/>
            <a:ext cx="3490384" cy="1585913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0F9573DB-1AA5-43E4-8738-5174AFF8F3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9964" y="4221090"/>
            <a:ext cx="3490384" cy="1585913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680F5396-1CF3-4B14-892B-C738F2F6AE6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347181" y="4221089"/>
            <a:ext cx="3490383" cy="1585913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01C9B41-2A4F-4B2B-A709-FDF9A7CC0D9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4418" y="3613151"/>
            <a:ext cx="3484033" cy="4308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 baseline="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C56FB70D-BD8D-49BC-A687-8975E162E4E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085816" y="3613151"/>
            <a:ext cx="3484033" cy="4308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28E011EC-10F8-436E-9DDA-61E1F19DE94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353530" y="3613151"/>
            <a:ext cx="3484033" cy="4308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1E5099FC-074B-460C-9AE2-A19CEFD58BA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086269" y="5877783"/>
            <a:ext cx="3484033" cy="4308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66CD4C66-5A67-43A7-9B9B-E21BB2496BF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53984" y="5877783"/>
            <a:ext cx="3484033" cy="4308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ED6F8856-06D0-4144-BE54-794A295FAA7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082642" y="4221089"/>
            <a:ext cx="3490383" cy="1585913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F2A20350-CF85-46CC-94E5-07F9CAB81C0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4418" y="5877783"/>
            <a:ext cx="3484033" cy="4308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30684040"/>
      </p:ext>
    </p:extLst>
  </p:cSld>
  <p:clrMapOvr>
    <a:masterClrMapping/>
  </p:clrMapOvr>
  <p:hf hd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elve images" preserve="1" userDrawn="1">
  <p:cSld name="Twelv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AE1520-5274-4A35-8B37-9116716471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404AD0-AFF8-4373-8763-0CA6C04BF5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3477A90-67DE-496A-99CF-88E269BA06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FB778EB-BDDC-49AF-B03F-DAB818E2C0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4418" y="1893888"/>
            <a:ext cx="2559655" cy="1334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463ED580-8691-4B80-A345-F72ABF9E0D9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18922" y="1893888"/>
            <a:ext cx="2559655" cy="1334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92B833DF-947F-40AD-9BD9-E749DA42597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13426" y="1893888"/>
            <a:ext cx="2559655" cy="1334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0F9573DB-1AA5-43E4-8738-5174AFF8F3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418922" y="3434293"/>
            <a:ext cx="2559655" cy="1334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680F5396-1CF3-4B14-892B-C738F2F6AE6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13426" y="3434293"/>
            <a:ext cx="2559655" cy="1334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ED6F8856-06D0-4144-BE54-794A295FAA7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24418" y="3434293"/>
            <a:ext cx="2559655" cy="1334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9" name="Picture Placeholder 15">
            <a:extLst>
              <a:ext uri="{FF2B5EF4-FFF2-40B4-BE49-F238E27FC236}">
                <a16:creationId xmlns:a16="http://schemas.microsoft.com/office/drawing/2014/main" id="{F94FD18F-3EA2-4DED-AC79-5C4CD2118BA2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007931" y="1893888"/>
            <a:ext cx="2559655" cy="1334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2" name="Picture Placeholder 15">
            <a:extLst>
              <a:ext uri="{FF2B5EF4-FFF2-40B4-BE49-F238E27FC236}">
                <a16:creationId xmlns:a16="http://schemas.microsoft.com/office/drawing/2014/main" id="{8D9FB38E-67FF-4522-9A37-1FE3A7DEBC4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007931" y="3434293"/>
            <a:ext cx="2559655" cy="1334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6" name="Picture Placeholder 15">
            <a:extLst>
              <a:ext uri="{FF2B5EF4-FFF2-40B4-BE49-F238E27FC236}">
                <a16:creationId xmlns:a16="http://schemas.microsoft.com/office/drawing/2014/main" id="{96ACC5FC-7C2D-4C86-A768-39A77AA87F0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3418922" y="4974699"/>
            <a:ext cx="2559655" cy="1334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31" name="Picture Placeholder 15">
            <a:extLst>
              <a:ext uri="{FF2B5EF4-FFF2-40B4-BE49-F238E27FC236}">
                <a16:creationId xmlns:a16="http://schemas.microsoft.com/office/drawing/2014/main" id="{A34A9644-50FF-4C9E-8DEB-3ED52EBC94C6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213426" y="4974699"/>
            <a:ext cx="2559655" cy="1334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32" name="Picture Placeholder 15">
            <a:extLst>
              <a:ext uri="{FF2B5EF4-FFF2-40B4-BE49-F238E27FC236}">
                <a16:creationId xmlns:a16="http://schemas.microsoft.com/office/drawing/2014/main" id="{735D12FE-C97E-4EAC-A09F-C4B92C908A30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24418" y="4974699"/>
            <a:ext cx="2559655" cy="1334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33" name="Picture Placeholder 15">
            <a:extLst>
              <a:ext uri="{FF2B5EF4-FFF2-40B4-BE49-F238E27FC236}">
                <a16:creationId xmlns:a16="http://schemas.microsoft.com/office/drawing/2014/main" id="{3B699549-9F8E-4FE8-8E7F-E8E4275D73C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007931" y="4974699"/>
            <a:ext cx="2559655" cy="1334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054900"/>
      </p:ext>
    </p:extLst>
  </p:cSld>
  <p:clrMapOvr>
    <a:masterClrMapping/>
  </p:clrMapOvr>
  <p:hf hd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and text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3DFEF8-E01E-4E5B-B4FF-C8A33994A2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6D0F761-54BB-40A0-93AA-3E475DA631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" y="3429001"/>
            <a:ext cx="2880000" cy="2879725"/>
          </a:xfrm>
          <a:solidFill>
            <a:schemeClr val="bg2"/>
          </a:solidFill>
        </p:spPr>
        <p:txBody>
          <a:bodyPr lIns="288000" tIns="180000" rIns="216000" bIns="216000"/>
          <a:lstStyle>
            <a:lvl1pPr marL="0" indent="0">
              <a:lnSpc>
                <a:spcPts val="2900"/>
              </a:lnSpc>
              <a:spcBef>
                <a:spcPts val="0"/>
              </a:spcBef>
              <a:buNone/>
              <a:defRPr sz="2500" b="1" spc="-4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33286225"/>
      </p:ext>
    </p:extLst>
  </p:cSld>
  <p:clrMapOvr>
    <a:masterClrMapping/>
  </p:clrMapOvr>
  <p:hf hd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only" preserve="1" userDrawn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3DFEF8-E01E-4E5B-B4FF-C8A33994A2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141425"/>
      </p:ext>
    </p:extLst>
  </p:cSld>
  <p:clrMapOvr>
    <a:masterClrMapping/>
  </p:clrMapOvr>
  <p:hf hd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C6B45A-EFF1-4E58-9F9A-4127EFA35B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6D9EB9-F9F8-41AB-A00A-D89087D357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F98FC3-03BD-4E1B-B920-1B2E2A5119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226910"/>
      </p:ext>
    </p:extLst>
  </p:cSld>
  <p:clrMapOvr>
    <a:masterClrMapping/>
  </p:clrMapOvr>
  <p:hf hd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9274F-7E3D-416A-949B-2EB6E207D3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F981EF-CC4D-4625-9F0B-54F2B2E980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5AEEE27-0D6F-4C98-BD09-CA6BFA2414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430544"/>
      </p:ext>
    </p:extLst>
  </p:cSld>
  <p:clrMapOvr>
    <a:masterClrMapping/>
  </p:clrMapOvr>
  <p:hf hd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type="titleOnly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C6B45A-EFF1-4E58-9F9A-4127EFA35B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6D9EB9-F9F8-41AB-A00A-D89087D357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B964388-9C1B-4E6B-BA0B-1F41A70A4E3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905935"/>
      </p:ext>
    </p:extLst>
  </p:cSld>
  <p:clrMapOvr>
    <a:masterClrMapping/>
  </p:clrMapOvr>
  <p:hf hd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go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>
            <a:extLst>
              <a:ext uri="{FF2B5EF4-FFF2-40B4-BE49-F238E27FC236}">
                <a16:creationId xmlns:a16="http://schemas.microsoft.com/office/drawing/2014/main" id="{50A582E8-7454-BC62-6C34-075F2107150D}"/>
              </a:ext>
            </a:extLst>
          </p:cNvPr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88236" y="2014239"/>
            <a:ext cx="5544000" cy="228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511110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tags" Target="../tags/tag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tags" Target="../tags/tag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tags" Target="../tags/tag3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ags" Target="../tags/tag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theme" Target="../theme/theme3.xml"/><Relationship Id="rId27" Type="http://schemas.openxmlformats.org/officeDocument/2006/relationships/image" Target="../media/image7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f der gleichen Seite des Rechtecks liegende Ecken abrunden 19"/>
          <p:cNvSpPr/>
          <p:nvPr userDrawn="1"/>
        </p:nvSpPr>
        <p:spPr>
          <a:xfrm rot="10800000">
            <a:off x="10044545" y="-2"/>
            <a:ext cx="1818800" cy="671945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127000" dir="5400000" algn="tl" rotWithShape="0">
              <a:schemeClr val="accent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780" y="241637"/>
            <a:ext cx="1350000" cy="267382"/>
          </a:xfrm>
          <a:prstGeom prst="rect">
            <a:avLst/>
          </a:prstGeom>
        </p:spPr>
      </p:pic>
      <p:grpSp>
        <p:nvGrpSpPr>
          <p:cNvPr id="19" name="Gruppieren 18"/>
          <p:cNvGrpSpPr/>
          <p:nvPr userDrawn="1"/>
        </p:nvGrpSpPr>
        <p:grpSpPr>
          <a:xfrm>
            <a:off x="0" y="6311900"/>
            <a:ext cx="12192000" cy="555143"/>
            <a:chOff x="0" y="5140293"/>
            <a:chExt cx="12192000" cy="555143"/>
          </a:xfrm>
        </p:grpSpPr>
        <p:sp>
          <p:nvSpPr>
            <p:cNvPr id="16" name="Rechteck 15"/>
            <p:cNvSpPr/>
            <p:nvPr userDrawn="1"/>
          </p:nvSpPr>
          <p:spPr>
            <a:xfrm>
              <a:off x="0" y="5153545"/>
              <a:ext cx="12192000" cy="541891"/>
            </a:xfrm>
            <a:prstGeom prst="rect">
              <a:avLst/>
            </a:prstGeom>
            <a:solidFill>
              <a:srgbClr val="8D919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ncode Sans"/>
                <a:ea typeface="+mn-ea"/>
                <a:cs typeface="+mn-cs"/>
              </a:endParaRPr>
            </a:p>
          </p:txBody>
        </p:sp>
        <p:cxnSp>
          <p:nvCxnSpPr>
            <p:cNvPr id="17" name="Gerader Verbinder 16"/>
            <p:cNvCxnSpPr/>
            <p:nvPr userDrawn="1"/>
          </p:nvCxnSpPr>
          <p:spPr>
            <a:xfrm>
              <a:off x="0" y="5140293"/>
              <a:ext cx="12192000" cy="0"/>
            </a:xfrm>
            <a:prstGeom prst="line">
              <a:avLst/>
            </a:prstGeom>
            <a:noFill/>
            <a:ln w="25400" cap="flat" cmpd="sng" algn="ctr">
              <a:solidFill>
                <a:srgbClr val="982A2C"/>
              </a:solidFill>
              <a:prstDash val="solid"/>
              <a:miter lim="800000"/>
            </a:ln>
            <a:effectLst/>
          </p:spPr>
        </p:cxnSp>
        <p:cxnSp>
          <p:nvCxnSpPr>
            <p:cNvPr id="18" name="Gerader Verbinder 17"/>
            <p:cNvCxnSpPr/>
            <p:nvPr userDrawn="1"/>
          </p:nvCxnSpPr>
          <p:spPr>
            <a:xfrm>
              <a:off x="0" y="5164146"/>
              <a:ext cx="12192000" cy="0"/>
            </a:xfrm>
            <a:prstGeom prst="line">
              <a:avLst/>
            </a:prstGeom>
            <a:noFill/>
            <a:ln w="25400" cap="flat" cmpd="sng" algn="ctr">
              <a:solidFill>
                <a:srgbClr val="F7A600"/>
              </a:solidFill>
              <a:prstDash val="solid"/>
              <a:miter lim="800000"/>
            </a:ln>
            <a:effectLst/>
          </p:spPr>
        </p:cxnSp>
      </p:grp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000000" cy="10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60000" y="1620000"/>
            <a:ext cx="11520000" cy="45005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Textmasterformat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60000" y="6390000"/>
            <a:ext cx="1440000" cy="360000"/>
          </a:xfrm>
          <a:prstGeom prst="rect">
            <a:avLst/>
          </a:prstGeom>
        </p:spPr>
        <p:txBody>
          <a:bodyPr vert="horz" lIns="0" tIns="54000" rIns="0" bIns="0" rtlCol="0" anchor="ctr"/>
          <a:lstStyle>
            <a:lvl1pPr algn="l">
              <a:defRPr sz="1000">
                <a:solidFill>
                  <a:schemeClr val="accent1">
                    <a:lumMod val="40000"/>
                    <a:lumOff val="60000"/>
                  </a:schemeClr>
                </a:solidFill>
                <a:latin typeface="Encode Sans" panose="00000500000000000000" pitchFamily="2" charset="0"/>
              </a:defRPr>
            </a:lvl1pPr>
          </a:lstStyle>
          <a:p>
            <a:fld id="{E8C8FA48-85F7-4BB3-93A5-F240587E3C22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90000"/>
            <a:ext cx="4114800" cy="365125"/>
          </a:xfrm>
          <a:prstGeom prst="rect">
            <a:avLst/>
          </a:prstGeom>
        </p:spPr>
        <p:txBody>
          <a:bodyPr vert="horz" lIns="0" tIns="54000" rIns="0" bIns="0" rtlCol="0" anchor="ctr"/>
          <a:lstStyle>
            <a:lvl1pPr algn="ctr">
              <a:defRPr sz="1000" b="1">
                <a:solidFill>
                  <a:schemeClr val="bg1"/>
                </a:solidFill>
                <a:latin typeface="Encode Sans" panose="00000500000000000000" pitchFamily="2" charset="0"/>
              </a:defRPr>
            </a:lvl1pPr>
          </a:lstStyle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160000" y="6390000"/>
            <a:ext cx="720000" cy="360000"/>
          </a:xfrm>
          <a:prstGeom prst="rect">
            <a:avLst/>
          </a:prstGeom>
        </p:spPr>
        <p:txBody>
          <a:bodyPr vert="horz" lIns="0" tIns="54000" rIns="0" bIns="0" rtlCol="0" anchor="ctr"/>
          <a:lstStyle>
            <a:lvl1pPr algn="r">
              <a:defRPr sz="10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9CD10BE4-0D65-4529-B724-6E90BA4B9DD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727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82" r:id="rId2"/>
    <p:sldLayoutId id="2147483683" r:id="rId3"/>
    <p:sldLayoutId id="2147483684" r:id="rId4"/>
    <p:sldLayoutId id="2147483681" r:id="rId5"/>
    <p:sldLayoutId id="2147483668" r:id="rId6"/>
    <p:sldLayoutId id="214748367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Encode Sans" panose="00000500000000000000" pitchFamily="2" charset="0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Clr>
          <a:schemeClr val="accent5"/>
        </a:buClr>
        <a:buSzPct val="125000"/>
        <a:buFont typeface="Encode Sans Black" panose="00000A00000000000000" pitchFamily="2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1338" indent="-271463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5"/>
        </a:buClr>
        <a:buSzPct val="125000"/>
        <a:buFont typeface="Encode Sans Black" panose="00000A00000000000000" pitchFamily="2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803275" indent="-261938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5"/>
        </a:buClr>
        <a:buSzPct val="125000"/>
        <a:buFont typeface="Encode Sans Black" panose="00000A00000000000000" pitchFamily="2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985838" indent="-182563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5"/>
        </a:buClr>
        <a:buSzPct val="125000"/>
        <a:buFont typeface="Encode Sans Black" panose="00000A00000000000000" pitchFamily="2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168400" indent="-182563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5"/>
        </a:buClr>
        <a:buSzPct val="125000"/>
        <a:buFont typeface="Encode Sans Black" panose="00000A00000000000000" pitchFamily="2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64" userDrawn="1">
          <p15:clr>
            <a:srgbClr val="F26B43"/>
          </p15:clr>
        </p15:guide>
        <p15:guide id="2" orient="horz" pos="1020" userDrawn="1">
          <p15:clr>
            <a:srgbClr val="F26B43"/>
          </p15:clr>
        </p15:guide>
        <p15:guide id="3" orient="horz" pos="912" userDrawn="1">
          <p15:clr>
            <a:srgbClr val="5ACBF0"/>
          </p15:clr>
        </p15:guide>
        <p15:guide id="4" orient="horz" pos="227" userDrawn="1">
          <p15:clr>
            <a:srgbClr val="5ACBF0"/>
          </p15:clr>
        </p15:guide>
        <p15:guide id="5" pos="227" userDrawn="1">
          <p15:clr>
            <a:srgbClr val="F26B43"/>
          </p15:clr>
        </p15:guide>
        <p15:guide id="6" pos="7488" userDrawn="1">
          <p15:clr>
            <a:srgbClr val="F26B43"/>
          </p15:clr>
        </p15:guide>
        <p15:guide id="7" pos="5901" userDrawn="1">
          <p15:clr>
            <a:srgbClr val="5ACBF0"/>
          </p15:clr>
        </p15:guide>
        <p15:guide id="8" orient="horz" pos="4193" userDrawn="1">
          <p15:clr>
            <a:srgbClr val="547EBF"/>
          </p15:clr>
        </p15:guide>
        <p15:guide id="9" pos="3630" userDrawn="1">
          <p15:clr>
            <a:srgbClr val="FDE53C"/>
          </p15:clr>
        </p15:guide>
        <p15:guide id="10" pos="4080" userDrawn="1">
          <p15:clr>
            <a:srgbClr val="FDE53C"/>
          </p15:clr>
        </p15:guide>
        <p15:guide id="11" orient="horz" pos="3702" userDrawn="1">
          <p15:clr>
            <a:srgbClr val="9FCC3B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f der gleichen Seite des Rechtecks liegende Ecken abrunden 19"/>
          <p:cNvSpPr/>
          <p:nvPr userDrawn="1"/>
        </p:nvSpPr>
        <p:spPr>
          <a:xfrm rot="10800000">
            <a:off x="10044545" y="-2"/>
            <a:ext cx="1818800" cy="671945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127000" dir="5400000" algn="tl" rotWithShape="0">
              <a:schemeClr val="accent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780" y="241637"/>
            <a:ext cx="1350000" cy="267382"/>
          </a:xfrm>
          <a:prstGeom prst="rect">
            <a:avLst/>
          </a:prstGeom>
        </p:spPr>
      </p:pic>
      <p:grpSp>
        <p:nvGrpSpPr>
          <p:cNvPr id="19" name="Gruppieren 18"/>
          <p:cNvGrpSpPr/>
          <p:nvPr userDrawn="1"/>
        </p:nvGrpSpPr>
        <p:grpSpPr>
          <a:xfrm>
            <a:off x="0" y="6311900"/>
            <a:ext cx="12192000" cy="555143"/>
            <a:chOff x="0" y="5140293"/>
            <a:chExt cx="12192000" cy="555143"/>
          </a:xfrm>
        </p:grpSpPr>
        <p:sp>
          <p:nvSpPr>
            <p:cNvPr id="16" name="Rechteck 15"/>
            <p:cNvSpPr/>
            <p:nvPr userDrawn="1"/>
          </p:nvSpPr>
          <p:spPr>
            <a:xfrm>
              <a:off x="0" y="5153545"/>
              <a:ext cx="12192000" cy="541891"/>
            </a:xfrm>
            <a:prstGeom prst="rect">
              <a:avLst/>
            </a:prstGeom>
            <a:solidFill>
              <a:srgbClr val="8D919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ncode Sans"/>
                <a:ea typeface="+mn-ea"/>
                <a:cs typeface="+mn-cs"/>
              </a:endParaRPr>
            </a:p>
          </p:txBody>
        </p:sp>
        <p:cxnSp>
          <p:nvCxnSpPr>
            <p:cNvPr id="17" name="Gerader Verbinder 16"/>
            <p:cNvCxnSpPr/>
            <p:nvPr userDrawn="1"/>
          </p:nvCxnSpPr>
          <p:spPr>
            <a:xfrm>
              <a:off x="0" y="5140293"/>
              <a:ext cx="12192000" cy="0"/>
            </a:xfrm>
            <a:prstGeom prst="line">
              <a:avLst/>
            </a:prstGeom>
            <a:noFill/>
            <a:ln w="25400" cap="flat" cmpd="sng" algn="ctr">
              <a:solidFill>
                <a:srgbClr val="982A2C"/>
              </a:solidFill>
              <a:prstDash val="solid"/>
              <a:miter lim="800000"/>
            </a:ln>
            <a:effectLst/>
          </p:spPr>
        </p:cxnSp>
        <p:cxnSp>
          <p:nvCxnSpPr>
            <p:cNvPr id="18" name="Gerader Verbinder 17"/>
            <p:cNvCxnSpPr/>
            <p:nvPr userDrawn="1"/>
          </p:nvCxnSpPr>
          <p:spPr>
            <a:xfrm>
              <a:off x="0" y="5164146"/>
              <a:ext cx="12192000" cy="0"/>
            </a:xfrm>
            <a:prstGeom prst="line">
              <a:avLst/>
            </a:prstGeom>
            <a:noFill/>
            <a:ln w="25400" cap="flat" cmpd="sng" algn="ctr">
              <a:solidFill>
                <a:srgbClr val="F7A600"/>
              </a:solidFill>
              <a:prstDash val="solid"/>
              <a:miter lim="800000"/>
            </a:ln>
            <a:effectLst/>
          </p:spPr>
        </p:cxnSp>
      </p:grp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000000" cy="108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60000" y="1620000"/>
            <a:ext cx="11520000" cy="45005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60000" y="6390000"/>
            <a:ext cx="1440000" cy="360000"/>
          </a:xfrm>
          <a:prstGeom prst="rect">
            <a:avLst/>
          </a:prstGeom>
        </p:spPr>
        <p:txBody>
          <a:bodyPr vert="horz" lIns="0" tIns="54000" rIns="0" bIns="0" rtlCol="0" anchor="ctr"/>
          <a:lstStyle>
            <a:lvl1pPr algn="l">
              <a:defRPr sz="1000">
                <a:solidFill>
                  <a:schemeClr val="accent1">
                    <a:lumMod val="40000"/>
                    <a:lumOff val="60000"/>
                  </a:schemeClr>
                </a:solidFill>
                <a:latin typeface="Encode Sans" panose="00000500000000000000" pitchFamily="2" charset="0"/>
              </a:defRPr>
            </a:lvl1pPr>
          </a:lstStyle>
          <a:p>
            <a:fld id="{62F84DED-7017-40A2-A01D-984FEBC158F4}" type="datetime1">
              <a:rPr lang="en-US" smtClean="0"/>
              <a:t>8/31/2026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90000"/>
            <a:ext cx="4114800" cy="365125"/>
          </a:xfrm>
          <a:prstGeom prst="rect">
            <a:avLst/>
          </a:prstGeom>
        </p:spPr>
        <p:txBody>
          <a:bodyPr vert="horz" lIns="0" tIns="54000" rIns="0" bIns="0" rtlCol="0" anchor="ctr"/>
          <a:lstStyle>
            <a:lvl1pPr algn="ctr">
              <a:defRPr sz="1000" b="1">
                <a:solidFill>
                  <a:schemeClr val="bg1"/>
                </a:solidFill>
                <a:latin typeface="Encode Sans" panose="00000500000000000000" pitchFamily="2" charset="0"/>
              </a:defRPr>
            </a:lvl1pPr>
          </a:lstStyle>
          <a:p>
            <a:r>
              <a:rPr lang="de-DE"/>
              <a:t>Johannes Krautkremer | © :em AG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160000" y="6390000"/>
            <a:ext cx="720000" cy="360000"/>
          </a:xfrm>
          <a:prstGeom prst="rect">
            <a:avLst/>
          </a:prstGeom>
        </p:spPr>
        <p:txBody>
          <a:bodyPr vert="horz" lIns="0" tIns="54000" rIns="0" bIns="0" rtlCol="0" anchor="ctr"/>
          <a:lstStyle>
            <a:lvl1pPr algn="r">
              <a:defRPr sz="10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9CD10BE4-0D65-4529-B724-6E90BA4B9DD5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6421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Encode Sans" panose="00000500000000000000" pitchFamily="2" charset="0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Clr>
          <a:schemeClr val="accent5"/>
        </a:buClr>
        <a:buSzPct val="125000"/>
        <a:buFont typeface="Encode Sans Black" panose="00000A00000000000000" pitchFamily="2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1338" indent="-271463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5"/>
        </a:buClr>
        <a:buSzPct val="125000"/>
        <a:buFont typeface="Encode Sans Black" panose="00000A00000000000000" pitchFamily="2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803275" indent="-261938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5"/>
        </a:buClr>
        <a:buSzPct val="125000"/>
        <a:buFont typeface="Encode Sans Black" panose="00000A00000000000000" pitchFamily="2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985838" indent="-182563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5"/>
        </a:buClr>
        <a:buSzPct val="125000"/>
        <a:buFont typeface="Encode Sans Black" panose="00000A00000000000000" pitchFamily="2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168400" indent="-182563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5"/>
        </a:buClr>
        <a:buSzPct val="125000"/>
        <a:buFont typeface="Encode Sans Black" panose="00000A00000000000000" pitchFamily="2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64">
          <p15:clr>
            <a:srgbClr val="F26B43"/>
          </p15:clr>
        </p15:guide>
        <p15:guide id="2" orient="horz" pos="1020">
          <p15:clr>
            <a:srgbClr val="F26B43"/>
          </p15:clr>
        </p15:guide>
        <p15:guide id="3" orient="horz" pos="912">
          <p15:clr>
            <a:srgbClr val="5ACBF0"/>
          </p15:clr>
        </p15:guide>
        <p15:guide id="4" orient="horz" pos="227">
          <p15:clr>
            <a:srgbClr val="5ACBF0"/>
          </p15:clr>
        </p15:guide>
        <p15:guide id="5" pos="227">
          <p15:clr>
            <a:srgbClr val="F26B43"/>
          </p15:clr>
        </p15:guide>
        <p15:guide id="6" pos="7488">
          <p15:clr>
            <a:srgbClr val="F26B43"/>
          </p15:clr>
        </p15:guide>
        <p15:guide id="7" pos="5901">
          <p15:clr>
            <a:srgbClr val="5ACBF0"/>
          </p15:clr>
        </p15:guide>
        <p15:guide id="8" orient="horz" pos="4193">
          <p15:clr>
            <a:srgbClr val="547EBF"/>
          </p15:clr>
        </p15:guide>
        <p15:guide id="9" pos="3630">
          <p15:clr>
            <a:srgbClr val="FDE53C"/>
          </p15:clr>
        </p15:guide>
        <p15:guide id="10" pos="4080">
          <p15:clr>
            <a:srgbClr val="FDE53C"/>
          </p15:clr>
        </p15:guide>
        <p15:guide id="11" orient="horz" pos="3702">
          <p15:clr>
            <a:srgbClr val="9FCC3B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">
            <a:extLst>
              <a:ext uri="{FF2B5EF4-FFF2-40B4-BE49-F238E27FC236}">
                <a16:creationId xmlns:a16="http://schemas.microsoft.com/office/drawing/2014/main" id="{FCA854EE-58A1-C04E-C6C3-D82E93F38E3B}"/>
              </a:ext>
            </a:extLst>
          </p:cNvPr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514631" y="594494"/>
            <a:ext cx="1087200" cy="4476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4418" y="677466"/>
            <a:ext cx="9311517" cy="73531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418" y="1893888"/>
            <a:ext cx="10943167" cy="44148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418" y="6502230"/>
            <a:ext cx="7127765" cy="208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lnSpc>
                <a:spcPts val="1600"/>
              </a:lnSpc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April 1,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76520" y="6502230"/>
            <a:ext cx="791064" cy="208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lnSpc>
                <a:spcPts val="1600"/>
              </a:lnSpc>
              <a:defRPr sz="1000" b="1">
                <a:solidFill>
                  <a:schemeClr val="tx1"/>
                </a:solidFill>
              </a:defRPr>
            </a:lvl1pPr>
          </a:lstStyle>
          <a:p>
            <a:fld id="{EDB1861A-050A-4732-BB91-08646DFCCEA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lassification" hidden="1"/>
          <p:cNvSpPr txBox="1">
            <a:spLocks/>
          </p:cNvSpPr>
          <p:nvPr userDrawn="1">
            <p:custDataLst>
              <p:tags r:id="rId24"/>
            </p:custDataLst>
          </p:nvPr>
        </p:nvSpPr>
        <p:spPr>
          <a:xfrm>
            <a:off x="7968208" y="6502230"/>
            <a:ext cx="1511399" cy="208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+mn-lt"/>
              </a:rPr>
              <a:t>Classification</a:t>
            </a:r>
          </a:p>
        </p:txBody>
      </p:sp>
      <p:sp>
        <p:nvSpPr>
          <p:cNvPr id="9" name="Status" hidden="1"/>
          <p:cNvSpPr txBox="1">
            <a:spLocks/>
          </p:cNvSpPr>
          <p:nvPr userDrawn="1">
            <p:custDataLst>
              <p:tags r:id="rId25"/>
            </p:custDataLst>
          </p:nvPr>
        </p:nvSpPr>
        <p:spPr>
          <a:xfrm>
            <a:off x="9579323" y="6502230"/>
            <a:ext cx="1125189" cy="208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+mn-lt"/>
              </a:rPr>
              <a:t>Status</a:t>
            </a:r>
          </a:p>
        </p:txBody>
      </p:sp>
      <p:sp>
        <p:nvSpPr>
          <p:cNvPr id="10" name="Textbox" hidden="1"/>
          <p:cNvSpPr txBox="1">
            <a:spLocks/>
          </p:cNvSpPr>
          <p:nvPr userDrawn="1">
            <p:custDataLst>
              <p:tags r:id="rId26"/>
            </p:custDataLst>
          </p:nvPr>
        </p:nvSpPr>
        <p:spPr>
          <a:xfrm>
            <a:off x="624418" y="6031726"/>
            <a:ext cx="10943167" cy="2769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indent="0">
              <a:buSzPct val="100000"/>
              <a:buFont typeface="Arial" panose="020B0604020202020204" pitchFamily="34" charset="0"/>
              <a:buNone/>
            </a:pPr>
            <a:r>
              <a:rPr lang="en-US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46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</p:sldLayoutIdLst>
  <p:hf hdr="0"/>
  <p:txStyles>
    <p:titleStyle>
      <a:lvl1pPr algn="l" defTabSz="914400" rtl="0" eaLnBrk="1" latinLnBrk="0" hangingPunct="1">
        <a:lnSpc>
          <a:spcPts val="2900"/>
        </a:lnSpc>
        <a:spcBef>
          <a:spcPct val="0"/>
        </a:spcBef>
        <a:buNone/>
        <a:defRPr sz="2700" b="1" kern="1200" spc="-4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34000" indent="-234000" algn="l" defTabSz="914400" rtl="0" eaLnBrk="1" latinLnBrk="0" hangingPunct="1">
        <a:lnSpc>
          <a:spcPct val="110000"/>
        </a:lnSpc>
        <a:spcBef>
          <a:spcPts val="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200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468000" indent="-234000" algn="l" defTabSz="914400" rtl="0" eaLnBrk="1" latinLnBrk="0" hangingPunct="1">
        <a:lnSpc>
          <a:spcPct val="110000"/>
        </a:lnSpc>
        <a:spcBef>
          <a:spcPts val="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18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702000" indent="-234000" algn="l" defTabSz="914400" rtl="0" eaLnBrk="1" latinLnBrk="0" hangingPunct="1">
        <a:lnSpc>
          <a:spcPct val="110000"/>
        </a:lnSpc>
        <a:spcBef>
          <a:spcPts val="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16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936000" indent="-234000" algn="l" defTabSz="914400" rtl="0" eaLnBrk="1" latinLnBrk="0" hangingPunct="1">
        <a:lnSpc>
          <a:spcPct val="110000"/>
        </a:lnSpc>
        <a:spcBef>
          <a:spcPts val="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16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1170000" indent="-234000" algn="l" defTabSz="914400" rtl="0" eaLnBrk="1" latinLnBrk="0" hangingPunct="1">
        <a:lnSpc>
          <a:spcPct val="110000"/>
        </a:lnSpc>
        <a:spcBef>
          <a:spcPts val="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16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1404000" indent="-234000" algn="l" defTabSz="914400" rtl="0" eaLnBrk="1" latinLnBrk="0" hangingPunct="1">
        <a:lnSpc>
          <a:spcPct val="110000"/>
        </a:lnSpc>
        <a:spcBef>
          <a:spcPts val="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38000" indent="-234000" algn="l" defTabSz="914400" rtl="0" eaLnBrk="1" latinLnBrk="0" hangingPunct="1">
        <a:lnSpc>
          <a:spcPct val="110000"/>
        </a:lnSpc>
        <a:spcBef>
          <a:spcPts val="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2000" indent="-234000" algn="l" defTabSz="914400" rtl="0" eaLnBrk="1" latinLnBrk="0" hangingPunct="1">
        <a:lnSpc>
          <a:spcPct val="110000"/>
        </a:lnSpc>
        <a:spcBef>
          <a:spcPts val="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6000" indent="-234000" algn="l" defTabSz="914400" rtl="0" eaLnBrk="1" latinLnBrk="0" hangingPunct="1">
        <a:lnSpc>
          <a:spcPct val="110000"/>
        </a:lnSpc>
        <a:spcBef>
          <a:spcPts val="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3">
          <p15:clr>
            <a:srgbClr val="F26B43"/>
          </p15:clr>
        </p15:guide>
        <p15:guide id="2" orient="horz" pos="609">
          <p15:clr>
            <a:srgbClr val="F26B43"/>
          </p15:clr>
        </p15:guide>
        <p15:guide id="3" orient="horz" pos="1191">
          <p15:clr>
            <a:srgbClr val="F26B43"/>
          </p15:clr>
        </p15:guide>
        <p15:guide id="4" orient="horz" pos="3974">
          <p15:clr>
            <a:srgbClr val="F26B43"/>
          </p15:clr>
        </p15:guide>
        <p15:guide id="5" orient="horz" pos="4193">
          <p15:clr>
            <a:srgbClr val="F26B43"/>
          </p15:clr>
        </p15:guide>
        <p15:guide id="6" pos="728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svg"/><Relationship Id="rId4" Type="http://schemas.openxmlformats.org/officeDocument/2006/relationships/image" Target="../media/image3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sv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360000" y="1530000"/>
            <a:ext cx="6942926" cy="2340000"/>
          </a:xfrm>
        </p:spPr>
        <p:txBody>
          <a:bodyPr/>
          <a:lstStyle/>
          <a:p>
            <a:r>
              <a:rPr lang="en-US"/>
              <a:t>Delivering products, evolving platforms</a:t>
            </a:r>
            <a:endParaRPr lang="en-US" dirty="0"/>
          </a:p>
        </p:txBody>
      </p:sp>
      <p:sp>
        <p:nvSpPr>
          <p:cNvPr id="10" name="Untertitel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fontAlgn="t"/>
            <a:r>
              <a:rPr lang="en-US"/>
              <a:t>Aligning project delivery and platform evolution for complex systems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AB1B9-0FE3-49BF-A0C7-7D8C1597B452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774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302739EC-EEF0-C948-5D2C-5923C595A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Presenters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6A5CA3D5-1B2A-5744-00CE-B51A1BE81F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Dr. Alba Pennisi</a:t>
            </a:r>
          </a:p>
          <a:p>
            <a:pPr marL="0" indent="0">
              <a:buNone/>
            </a:pPr>
            <a:r>
              <a:rPr lang="en-US" dirty="0"/>
              <a:t>Head of Business Lines Architecture </a:t>
            </a:r>
          </a:p>
          <a:p>
            <a:pPr marL="0" indent="0">
              <a:buNone/>
            </a:pPr>
            <a:r>
              <a:rPr lang="en-US" dirty="0"/>
              <a:t>Belimo Automation AG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4DFF812C-7180-4AFA-A0EB-443AF9ABD1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Johannes Krautkremer, M.Sc.</a:t>
            </a:r>
          </a:p>
          <a:p>
            <a:pPr marL="0" indent="0">
              <a:buNone/>
            </a:pPr>
            <a:r>
              <a:rPr lang="en-US" dirty="0"/>
              <a:t>Senior Consultant MBSE</a:t>
            </a:r>
          </a:p>
          <a:p>
            <a:pPr marL="0" indent="0">
              <a:buNone/>
            </a:pPr>
            <a:r>
              <a:rPr lang="en-US" dirty="0"/>
              <a:t>:</a:t>
            </a:r>
            <a:r>
              <a:rPr lang="en-US" dirty="0" err="1"/>
              <a:t>em</a:t>
            </a:r>
            <a:r>
              <a:rPr lang="en-US" dirty="0"/>
              <a:t> engineering methods AG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DBF657-3634-D5DB-7662-7FEC123E2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C85F-305A-449F-8892-FD2857E98C66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2DBEC6-D1F1-57DA-3A57-574A05BDA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9A79FD-1A85-75C9-C51C-A7DD62E89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2</a:t>
            </a:fld>
            <a:endParaRPr lang="en-US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D41CF04-52D7-EC47-D867-976A4D82B4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1630461"/>
            <a:ext cx="2170922" cy="217092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144EA5A5-50B2-7591-BA9B-965F3C2CB3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9" b="13860"/>
          <a:stretch>
            <a:fillRect/>
          </a:stretch>
        </p:blipFill>
        <p:spPr>
          <a:xfrm>
            <a:off x="6480000" y="1630461"/>
            <a:ext cx="2170922" cy="2170922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A138BDB-AB2D-B231-404C-780D0BB92C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250BA50-7477-17D4-A7B7-CD1EB15379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7429" y="1609539"/>
            <a:ext cx="1858126" cy="762308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8DC98F08-83BC-502A-AA59-401BEFF7D9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8530" y="1738178"/>
            <a:ext cx="2182107" cy="50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16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rapezoid 21">
            <a:extLst>
              <a:ext uri="{FF2B5EF4-FFF2-40B4-BE49-F238E27FC236}">
                <a16:creationId xmlns:a16="http://schemas.microsoft.com/office/drawing/2014/main" id="{CC428D45-62AB-686A-E1EE-707FDA204DF5}"/>
              </a:ext>
            </a:extLst>
          </p:cNvPr>
          <p:cNvSpPr/>
          <p:nvPr/>
        </p:nvSpPr>
        <p:spPr>
          <a:xfrm rot="5400000">
            <a:off x="7684032" y="1181010"/>
            <a:ext cx="2827954" cy="5467981"/>
          </a:xfrm>
          <a:prstGeom prst="trapezoid">
            <a:avLst/>
          </a:prstGeom>
          <a:gradFill flip="none" rotWithShape="1">
            <a:gsLst>
              <a:gs pos="16000">
                <a:schemeClr val="accent3"/>
              </a:gs>
              <a:gs pos="64000">
                <a:schemeClr val="accent6">
                  <a:shade val="67500"/>
                  <a:satMod val="115000"/>
                </a:schemeClr>
              </a:gs>
              <a:gs pos="100000">
                <a:schemeClr val="accent5"/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6D38820E-03AE-FF72-CE73-AC969A6F9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Growing Complexity in System Development</a:t>
            </a:r>
            <a:br>
              <a:rPr lang="en-US" b="0" dirty="0"/>
            </a:br>
            <a:br>
              <a:rPr lang="en-US" b="0" dirty="0"/>
            </a:br>
            <a:endParaRPr lang="en-US" dirty="0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5FBD4E59-9272-F479-DA54-091B855F8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620000"/>
            <a:ext cx="5736000" cy="4514100"/>
          </a:xfrm>
        </p:spPr>
        <p:txBody>
          <a:bodyPr/>
          <a:lstStyle/>
          <a:p>
            <a:pPr marL="0" indent="0" fontAlgn="t">
              <a:buNone/>
            </a:pPr>
            <a:r>
              <a:rPr lang="en-US" dirty="0"/>
              <a:t>Mechanical, electronic, and software </a:t>
            </a:r>
            <a:r>
              <a:rPr lang="en-US" b="1" dirty="0"/>
              <a:t>integration difficult</a:t>
            </a:r>
            <a:r>
              <a:rPr lang="en-US" dirty="0"/>
              <a:t> due to </a:t>
            </a:r>
            <a:r>
              <a:rPr lang="en-US" b="1" dirty="0"/>
              <a:t>different development cycles</a:t>
            </a:r>
            <a:r>
              <a:rPr lang="en-US" dirty="0"/>
              <a:t> per domain</a:t>
            </a:r>
          </a:p>
          <a:p>
            <a:pPr fontAlgn="t">
              <a:buFont typeface="Wingdings" panose="05000000000000000000" pitchFamily="2" charset="2"/>
              <a:buChar char="à"/>
            </a:pPr>
            <a:r>
              <a:rPr lang="en-US" dirty="0"/>
              <a:t> Increasing pressure from markets for fast delivery of new/additional products</a:t>
            </a:r>
          </a:p>
          <a:p>
            <a:pPr fontAlgn="t">
              <a:buFont typeface="Wingdings" panose="05000000000000000000" pitchFamily="2" charset="2"/>
              <a:buChar char="à"/>
            </a:pPr>
            <a:r>
              <a:rPr lang="en-US" dirty="0"/>
              <a:t> Software-heavy systems require long-term reuse of assets, e.g. a stable hardware platform for software-deliveries</a:t>
            </a:r>
          </a:p>
          <a:p>
            <a:pPr fontAlgn="t">
              <a:buFont typeface="Wingdings" panose="05000000000000000000" pitchFamily="2" charset="2"/>
              <a:buChar char="à"/>
            </a:pPr>
            <a:r>
              <a:rPr lang="en-US" dirty="0"/>
              <a:t> High coordination overhead due to different timelines for development</a:t>
            </a:r>
          </a:p>
          <a:p>
            <a:pPr marL="0" indent="0" fontAlgn="t">
              <a:buNone/>
            </a:pPr>
            <a:r>
              <a:rPr lang="en-US" b="1" dirty="0"/>
              <a:t>The need for platform development seems evident!</a:t>
            </a:r>
          </a:p>
          <a:p>
            <a:endParaRPr lang="en-US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EB8FEA7-03EA-A223-F60E-7048E2B96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FA96-312F-4AFC-96E6-E4DDC7E79B51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67EC9D8-7032-9386-04C0-BA3FA0551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5CB4052-68D5-87C7-256A-5B9EA84A0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3</a:t>
            </a:fld>
            <a:endParaRPr lang="en-US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088585B1-7AE4-8307-173F-B063CB44765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0000" y="900000"/>
            <a:ext cx="8249045" cy="299010"/>
          </a:xfrm>
        </p:spPr>
        <p:txBody>
          <a:bodyPr/>
          <a:lstStyle/>
          <a:p>
            <a:r>
              <a:rPr lang="en-US" dirty="0"/>
              <a:t>Multiple domains, different rhythms, increasing coordination effort</a:t>
            </a:r>
          </a:p>
          <a:p>
            <a:endParaRPr lang="en-US" dirty="0"/>
          </a:p>
        </p:txBody>
      </p:sp>
      <p:pic>
        <p:nvPicPr>
          <p:cNvPr id="23" name="Grafik 22" descr="Zahnräder Silhouette">
            <a:extLst>
              <a:ext uri="{FF2B5EF4-FFF2-40B4-BE49-F238E27FC236}">
                <a16:creationId xmlns:a16="http://schemas.microsoft.com/office/drawing/2014/main" id="{3AB95A45-1F45-C029-58E2-10337FDFFF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4019" y="2613187"/>
            <a:ext cx="914400" cy="914400"/>
          </a:xfrm>
          <a:prstGeom prst="rect">
            <a:avLst/>
          </a:prstGeom>
        </p:spPr>
      </p:pic>
      <p:pic>
        <p:nvPicPr>
          <p:cNvPr id="25" name="Grafik 24" descr="Prozessor Silhouette">
            <a:extLst>
              <a:ext uri="{FF2B5EF4-FFF2-40B4-BE49-F238E27FC236}">
                <a16:creationId xmlns:a16="http://schemas.microsoft.com/office/drawing/2014/main" id="{650D72E9-FD91-AB5D-0C53-ED1A4F2E50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4018" y="3567281"/>
            <a:ext cx="914400" cy="914400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9BA35702-133B-96F9-C420-2E4F980AF065}"/>
              </a:ext>
            </a:extLst>
          </p:cNvPr>
          <p:cNvSpPr txBox="1"/>
          <p:nvPr/>
        </p:nvSpPr>
        <p:spPr>
          <a:xfrm>
            <a:off x="6550631" y="4521375"/>
            <a:ext cx="5411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nsolas" panose="020B0609020204030204" pitchFamily="49" charset="0"/>
              </a:rPr>
              <a:t>0100</a:t>
            </a:r>
          </a:p>
          <a:p>
            <a:r>
              <a:rPr lang="en-US" sz="1050" dirty="0">
                <a:solidFill>
                  <a:schemeClr val="bg1"/>
                </a:solidFill>
                <a:latin typeface="Consolas" panose="020B0609020204030204" pitchFamily="49" charset="0"/>
              </a:rPr>
              <a:t>0001</a:t>
            </a:r>
          </a:p>
          <a:p>
            <a:r>
              <a:rPr lang="en-US" sz="1050" dirty="0">
                <a:solidFill>
                  <a:schemeClr val="bg1"/>
                </a:solidFill>
                <a:latin typeface="Consolas" panose="020B0609020204030204" pitchFamily="49" charset="0"/>
              </a:rPr>
              <a:t>1010…</a:t>
            </a:r>
          </a:p>
        </p:txBody>
      </p:sp>
      <p:pic>
        <p:nvPicPr>
          <p:cNvPr id="17" name="Grafik 16" descr="Lieferung mit einfarbiger Füllung">
            <a:extLst>
              <a:ext uri="{FF2B5EF4-FFF2-40B4-BE49-F238E27FC236}">
                <a16:creationId xmlns:a16="http://schemas.microsoft.com/office/drawing/2014/main" id="{0977531B-B952-CB7D-1E80-B7A4089937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60542" y="3255053"/>
            <a:ext cx="1404884" cy="1404884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ED2E42B5-AB72-E477-6D48-922F640A6FA3}"/>
              </a:ext>
            </a:extLst>
          </p:cNvPr>
          <p:cNvSpPr txBox="1"/>
          <p:nvPr/>
        </p:nvSpPr>
        <p:spPr>
          <a:xfrm>
            <a:off x="10739691" y="3634329"/>
            <a:ext cx="1092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System Delivery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BDBDE223-A221-3696-345B-92C29A3A03FE}"/>
              </a:ext>
            </a:extLst>
          </p:cNvPr>
          <p:cNvSpPr txBox="1"/>
          <p:nvPr/>
        </p:nvSpPr>
        <p:spPr>
          <a:xfrm>
            <a:off x="7048606" y="2885721"/>
            <a:ext cx="1404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Mechanics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765FA623-6586-7FAB-7D4A-F269EDACBBC8}"/>
              </a:ext>
            </a:extLst>
          </p:cNvPr>
          <p:cNvSpPr txBox="1"/>
          <p:nvPr/>
        </p:nvSpPr>
        <p:spPr>
          <a:xfrm>
            <a:off x="7091806" y="3839815"/>
            <a:ext cx="1404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Electronics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1FB6C148-5185-6A59-47B8-6FEDF9708D47}"/>
              </a:ext>
            </a:extLst>
          </p:cNvPr>
          <p:cNvSpPr txBox="1"/>
          <p:nvPr/>
        </p:nvSpPr>
        <p:spPr>
          <a:xfrm>
            <a:off x="7016534" y="4706041"/>
            <a:ext cx="1404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Software</a:t>
            </a:r>
          </a:p>
        </p:txBody>
      </p: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2113CFEC-9AED-8AFE-EED3-6CFCE5E7243A}"/>
              </a:ext>
            </a:extLst>
          </p:cNvPr>
          <p:cNvCxnSpPr/>
          <p:nvPr/>
        </p:nvCxnSpPr>
        <p:spPr>
          <a:xfrm>
            <a:off x="7632837" y="3318249"/>
            <a:ext cx="0" cy="521566"/>
          </a:xfrm>
          <a:prstGeom prst="straightConnector1">
            <a:avLst/>
          </a:prstGeom>
          <a:ln w="41275">
            <a:solidFill>
              <a:schemeClr val="bg2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D4BF2D3B-E022-1D8B-E42B-EB5674F28638}"/>
              </a:ext>
            </a:extLst>
          </p:cNvPr>
          <p:cNvCxnSpPr/>
          <p:nvPr/>
        </p:nvCxnSpPr>
        <p:spPr>
          <a:xfrm>
            <a:off x="7632837" y="4209147"/>
            <a:ext cx="0" cy="521566"/>
          </a:xfrm>
          <a:prstGeom prst="straightConnector1">
            <a:avLst/>
          </a:prstGeom>
          <a:ln w="41275">
            <a:solidFill>
              <a:schemeClr val="bg2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eschweifte Klammer rechts 31">
            <a:extLst>
              <a:ext uri="{FF2B5EF4-FFF2-40B4-BE49-F238E27FC236}">
                <a16:creationId xmlns:a16="http://schemas.microsoft.com/office/drawing/2014/main" id="{3D0FA6D5-6BAF-E0E7-82BF-E6938CD0139E}"/>
              </a:ext>
            </a:extLst>
          </p:cNvPr>
          <p:cNvSpPr/>
          <p:nvPr/>
        </p:nvSpPr>
        <p:spPr>
          <a:xfrm>
            <a:off x="8607716" y="3007315"/>
            <a:ext cx="641800" cy="1828800"/>
          </a:xfrm>
          <a:prstGeom prst="rightBrac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Integrate</a:t>
            </a:r>
          </a:p>
        </p:txBody>
      </p:sp>
    </p:spTree>
    <p:extLst>
      <p:ext uri="{BB962C8B-B14F-4D97-AF65-F5344CB8AC3E}">
        <p14:creationId xmlns:p14="http://schemas.microsoft.com/office/powerpoint/2010/main" val="1680050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15CF3-C46C-E4A1-A5E7-12DD09F11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31291715-EAD3-F6EB-9FE0-F5B322BF9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Confusing development approaches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B15291D9-301C-F0B5-BAA8-13CB0C4CD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620000"/>
            <a:ext cx="6149687" cy="4514100"/>
          </a:xfrm>
        </p:spPr>
        <p:txBody>
          <a:bodyPr/>
          <a:lstStyle/>
          <a:p>
            <a:pPr marL="0" indent="0" fontAlgn="t">
              <a:buNone/>
            </a:pPr>
            <a:r>
              <a:rPr lang="en-US" dirty="0"/>
              <a:t>Coming from a project-centric development approach, organizations often struggle developing platforms for their product portfolios.</a:t>
            </a:r>
          </a:p>
          <a:p>
            <a:pPr marL="0" indent="0" fontAlgn="t">
              <a:buNone/>
            </a:pPr>
            <a:r>
              <a:rPr lang="en-US" dirty="0"/>
              <a:t>Often confused concepts are:</a:t>
            </a:r>
          </a:p>
          <a:p>
            <a:pPr fontAlgn="t"/>
            <a:r>
              <a:rPr lang="en-US" dirty="0"/>
              <a:t>Projects vs. platforms</a:t>
            </a:r>
          </a:p>
          <a:p>
            <a:pPr fontAlgn="t"/>
            <a:r>
              <a:rPr lang="en-US" dirty="0"/>
              <a:t>Agile projects vs. milestone projects</a:t>
            </a:r>
          </a:p>
          <a:p>
            <a:pPr fontAlgn="t"/>
            <a:r>
              <a:rPr lang="en-US" dirty="0"/>
              <a:t>Products vs. platforms</a:t>
            </a:r>
          </a:p>
          <a:p>
            <a:pPr marL="0" indent="0" fontAlgn="t">
              <a:buNone/>
            </a:pPr>
            <a:endParaRPr lang="en-US" b="1" dirty="0"/>
          </a:p>
          <a:p>
            <a:pPr marL="0" indent="0" fontAlgn="t">
              <a:buNone/>
            </a:pPr>
            <a:r>
              <a:rPr lang="en-US" b="1" dirty="0"/>
              <a:t>Let’s try to make the concepts and </a:t>
            </a:r>
            <a:br>
              <a:rPr lang="en-US" b="1" dirty="0"/>
            </a:br>
            <a:r>
              <a:rPr lang="en-US" b="1" dirty="0"/>
              <a:t>their differences clear!</a:t>
            </a:r>
            <a:r>
              <a:rPr lang="en-US" dirty="0"/>
              <a:t> </a:t>
            </a:r>
          </a:p>
          <a:p>
            <a:pPr marL="0" indent="0" fontAlgn="t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F63918-94B2-2353-9669-988601469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FA96-312F-4AFC-96E6-E4DDC7E79B51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F4F9CD-469F-E988-F7F5-B62A6CFF4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0133081-7BA8-06EB-F9F1-85DA0F42D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4</a:t>
            </a:fld>
            <a:endParaRPr lang="en-US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DA333032-1A61-C3BF-3C51-A19C74A7787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0000" y="900000"/>
            <a:ext cx="8249045" cy="299010"/>
          </a:xfrm>
        </p:spPr>
        <p:txBody>
          <a:bodyPr/>
          <a:lstStyle/>
          <a:p>
            <a:r>
              <a:rPr lang="en-US" dirty="0"/>
              <a:t>Clarity of concepts needed</a:t>
            </a:r>
          </a:p>
          <a:p>
            <a:endParaRPr lang="en-US" dirty="0"/>
          </a:p>
        </p:txBody>
      </p:sp>
      <p:pic>
        <p:nvPicPr>
          <p:cNvPr id="3" name="Grafik 2" descr="Verwirrte Person mit einfarbiger Füllung">
            <a:extLst>
              <a:ext uri="{FF2B5EF4-FFF2-40B4-BE49-F238E27FC236}">
                <a16:creationId xmlns:a16="http://schemas.microsoft.com/office/drawing/2014/main" id="{97958218-B005-C3EF-8AA3-A0EBC70233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32291" y="3334489"/>
            <a:ext cx="2252894" cy="2252894"/>
          </a:xfrm>
          <a:prstGeom prst="rect">
            <a:avLst/>
          </a:prstGeom>
        </p:spPr>
      </p:pic>
      <p:pic>
        <p:nvPicPr>
          <p:cNvPr id="8" name="Grafik 7" descr="Gedankenblase Silhouette">
            <a:extLst>
              <a:ext uri="{FF2B5EF4-FFF2-40B4-BE49-F238E27FC236}">
                <a16:creationId xmlns:a16="http://schemas.microsoft.com/office/drawing/2014/main" id="{73870285-0E7E-95C1-1FC2-97171B2B82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14183" y="1440000"/>
            <a:ext cx="2034845" cy="2034845"/>
          </a:xfrm>
          <a:prstGeom prst="rect">
            <a:avLst/>
          </a:prstGeom>
        </p:spPr>
      </p:pic>
      <p:pic>
        <p:nvPicPr>
          <p:cNvPr id="13" name="Grafik 12" descr="Fragezeichen mit einfarbiger Füllung">
            <a:extLst>
              <a:ext uri="{FF2B5EF4-FFF2-40B4-BE49-F238E27FC236}">
                <a16:creationId xmlns:a16="http://schemas.microsoft.com/office/drawing/2014/main" id="{5DF989BB-A3A3-61A2-075B-156B01A280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74405" y="1764282"/>
            <a:ext cx="914400" cy="9144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88A3978A-4FBC-B2B6-D604-402DCFB603C3}"/>
              </a:ext>
            </a:extLst>
          </p:cNvPr>
          <p:cNvSpPr txBox="1"/>
          <p:nvPr/>
        </p:nvSpPr>
        <p:spPr>
          <a:xfrm>
            <a:off x="8728146" y="1702209"/>
            <a:ext cx="694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Agile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A444857-80B1-BCBE-AE1E-D297B4FB8271}"/>
              </a:ext>
            </a:extLst>
          </p:cNvPr>
          <p:cNvSpPr txBox="1"/>
          <p:nvPr/>
        </p:nvSpPr>
        <p:spPr>
          <a:xfrm>
            <a:off x="7510435" y="2563471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Milestones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B731DE5-DE0F-B7EC-58E2-C527CABAF67B}"/>
              </a:ext>
            </a:extLst>
          </p:cNvPr>
          <p:cNvSpPr txBox="1"/>
          <p:nvPr/>
        </p:nvSpPr>
        <p:spPr>
          <a:xfrm>
            <a:off x="8088384" y="2157605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Projects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12565530-31C1-EB74-2760-528C95A54E80}"/>
              </a:ext>
            </a:extLst>
          </p:cNvPr>
          <p:cNvSpPr txBox="1"/>
          <p:nvPr/>
        </p:nvSpPr>
        <p:spPr>
          <a:xfrm>
            <a:off x="7976617" y="3034694"/>
            <a:ext cx="1090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Products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A10EA825-4024-BA9B-DDC8-949FE8E29464}"/>
              </a:ext>
            </a:extLst>
          </p:cNvPr>
          <p:cNvSpPr txBox="1"/>
          <p:nvPr/>
        </p:nvSpPr>
        <p:spPr>
          <a:xfrm>
            <a:off x="9979674" y="3474845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Platform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6E87819-32D4-7781-9F5B-33C358B2BFDB}"/>
              </a:ext>
            </a:extLst>
          </p:cNvPr>
          <p:cNvSpPr txBox="1"/>
          <p:nvPr/>
        </p:nvSpPr>
        <p:spPr>
          <a:xfrm>
            <a:off x="9783306" y="2965157"/>
            <a:ext cx="1468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Product Line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E5B8E186-AA2F-BF11-9D33-4797EAA7F2AC}"/>
              </a:ext>
            </a:extLst>
          </p:cNvPr>
          <p:cNvSpPr txBox="1"/>
          <p:nvPr/>
        </p:nvSpPr>
        <p:spPr>
          <a:xfrm>
            <a:off x="8219833" y="1332877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Delivery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22341197-DD1F-DBE0-9F28-7402F9F3F8D4}"/>
              </a:ext>
            </a:extLst>
          </p:cNvPr>
          <p:cNvSpPr txBox="1"/>
          <p:nvPr/>
        </p:nvSpPr>
        <p:spPr>
          <a:xfrm>
            <a:off x="7761215" y="3583805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</p:spTree>
    <p:extLst>
      <p:ext uri="{BB962C8B-B14F-4D97-AF65-F5344CB8AC3E}">
        <p14:creationId xmlns:p14="http://schemas.microsoft.com/office/powerpoint/2010/main" val="972481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9BF39-ECBC-C5D1-D96F-231664747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5A820C5F-0CA0-142C-75A0-AC4A6186A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en-US" dirty="0"/>
              <a:t>What - Project vs. Platform Thinking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87EF9FC0-E8CA-76AE-7ECC-A7A659DAC4F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fontAlgn="t">
              <a:buNone/>
            </a:pPr>
            <a:r>
              <a:rPr lang="en-US" b="1" dirty="0"/>
              <a:t>Projects: 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en-US" dirty="0"/>
              <a:t>focus on delivering a product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en-US" dirty="0"/>
              <a:t>clearly define scope and timeline</a:t>
            </a:r>
          </a:p>
          <a:p>
            <a:endParaRPr lang="en-US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B2F5999-2C1A-7C38-55F9-11C6D2BA63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Platforms: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focus on reusable capabilities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foster continuous evolution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55D7451-ECC7-A738-C9AD-6F4D65C9F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FA96-312F-4AFC-96E6-E4DDC7E79B51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4005EAE-54E6-B851-BBA7-416692C42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2F09433-B414-EDF0-E09B-92960B5D9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5</a:t>
            </a:fld>
            <a:endParaRPr lang="en-US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2DF276F8-413E-240F-2908-C248E516D1D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0001" y="900000"/>
            <a:ext cx="7360876" cy="299010"/>
          </a:xfrm>
        </p:spPr>
        <p:txBody>
          <a:bodyPr/>
          <a:lstStyle/>
          <a:p>
            <a:pPr fontAlgn="t"/>
            <a:r>
              <a:rPr lang="en-US" dirty="0"/>
              <a:t>Two fundamentally different perspectives on development</a:t>
            </a:r>
          </a:p>
          <a:p>
            <a:endParaRPr lang="en-US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9D2A338-28CC-EC6E-6325-E50069A7E733}"/>
              </a:ext>
            </a:extLst>
          </p:cNvPr>
          <p:cNvSpPr txBox="1"/>
          <p:nvPr/>
        </p:nvSpPr>
        <p:spPr>
          <a:xfrm>
            <a:off x="2579082" y="5519836"/>
            <a:ext cx="7033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</a:rPr>
              <a:t>They are </a:t>
            </a:r>
            <a:r>
              <a:rPr lang="en-US" sz="2000" u="sng" dirty="0">
                <a:solidFill>
                  <a:schemeClr val="tx2"/>
                </a:solidFill>
              </a:rPr>
              <a:t>not competing approaches </a:t>
            </a:r>
            <a:r>
              <a:rPr lang="en-US" sz="2000" dirty="0">
                <a:solidFill>
                  <a:schemeClr val="tx2"/>
                </a:solidFill>
              </a:rPr>
              <a:t>to product development!</a:t>
            </a:r>
          </a:p>
        </p:txBody>
      </p:sp>
      <p:grpSp>
        <p:nvGrpSpPr>
          <p:cNvPr id="12" name="ee4p_icon_group">
            <a:extLst>
              <a:ext uri="{FF2B5EF4-FFF2-40B4-BE49-F238E27FC236}">
                <a16:creationId xmlns:a16="http://schemas.microsoft.com/office/drawing/2014/main" id="{12517BE9-B87D-70D1-5D20-1A7EF8EC74FE}"/>
              </a:ext>
            </a:extLst>
          </p:cNvPr>
          <p:cNvGrpSpPr>
            <a:grpSpLocks noChangeAspect="1"/>
          </p:cNvGrpSpPr>
          <p:nvPr/>
        </p:nvGrpSpPr>
        <p:grpSpPr>
          <a:xfrm>
            <a:off x="2529523" y="3638491"/>
            <a:ext cx="1464727" cy="1464727"/>
            <a:chOff x="4032000" y="2888999"/>
            <a:chExt cx="1080000" cy="1080000"/>
          </a:xfrm>
        </p:grpSpPr>
        <p:grpSp>
          <p:nvGrpSpPr>
            <p:cNvPr id="13" name="ee4p_icon_frame">
              <a:extLst>
                <a:ext uri="{FF2B5EF4-FFF2-40B4-BE49-F238E27FC236}">
                  <a16:creationId xmlns:a16="http://schemas.microsoft.com/office/drawing/2014/main" id="{F1295CC5-A1D8-4873-4842-9C3CEB4673F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32000" y="2888999"/>
              <a:ext cx="1080000" cy="1080000"/>
              <a:chOff x="4737100" y="1701800"/>
              <a:chExt cx="1098550" cy="1098550"/>
            </a:xfrm>
            <a:solidFill>
              <a:schemeClr val="accent3"/>
            </a:solidFill>
          </p:grpSpPr>
          <p:cxnSp>
            <p:nvCxnSpPr>
              <p:cNvPr id="15" name="ee4p_icon_frame_top">
                <a:extLst>
                  <a:ext uri="{FF2B5EF4-FFF2-40B4-BE49-F238E27FC236}">
                    <a16:creationId xmlns:a16="http://schemas.microsoft.com/office/drawing/2014/main" id="{9B002B97-FB88-F1A5-FE62-18A54375E4A2}"/>
                  </a:ext>
                </a:extLst>
              </p:cNvPr>
              <p:cNvCxnSpPr/>
              <p:nvPr/>
            </p:nvCxnSpPr>
            <p:spPr>
              <a:xfrm>
                <a:off x="4737100" y="1701800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ee4p_icon_frame_bottom">
                <a:extLst>
                  <a:ext uri="{FF2B5EF4-FFF2-40B4-BE49-F238E27FC236}">
                    <a16:creationId xmlns:a16="http://schemas.microsoft.com/office/drawing/2014/main" id="{A3709FBC-F3E1-4B51-0158-3D3A386BEA5E}"/>
                  </a:ext>
                </a:extLst>
              </p:cNvPr>
              <p:cNvCxnSpPr/>
              <p:nvPr/>
            </p:nvCxnSpPr>
            <p:spPr>
              <a:xfrm>
                <a:off x="4737100" y="2800350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ee4p_icon_frame_left">
                <a:extLst>
                  <a:ext uri="{FF2B5EF4-FFF2-40B4-BE49-F238E27FC236}">
                    <a16:creationId xmlns:a16="http://schemas.microsoft.com/office/drawing/2014/main" id="{3898D0BB-06E4-1274-4CD0-3CD8DFB5ACC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187825" y="2251075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ee4p_icon_frame_right">
                <a:extLst>
                  <a:ext uri="{FF2B5EF4-FFF2-40B4-BE49-F238E27FC236}">
                    <a16:creationId xmlns:a16="http://schemas.microsoft.com/office/drawing/2014/main" id="{046878D2-307A-642E-924B-93D582D5520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286375" y="2251075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ee4p_icon">
              <a:extLst>
                <a:ext uri="{FF2B5EF4-FFF2-40B4-BE49-F238E27FC236}">
                  <a16:creationId xmlns:a16="http://schemas.microsoft.com/office/drawing/2014/main" id="{F1D16217-947F-D5E7-3287-9592612E22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4000" y="2986362"/>
              <a:ext cx="1016000" cy="885274"/>
            </a:xfrm>
            <a:custGeom>
              <a:avLst/>
              <a:gdLst>
                <a:gd name="connsiteX0" fmla="*/ 1005840 w 1016000"/>
                <a:gd name="connsiteY0" fmla="*/ 0 h 885274"/>
                <a:gd name="connsiteX1" fmla="*/ 10160 w 1016000"/>
                <a:gd name="connsiteY1" fmla="*/ 0 h 885274"/>
                <a:gd name="connsiteX2" fmla="*/ 0 w 1016000"/>
                <a:gd name="connsiteY2" fmla="*/ 10160 h 885274"/>
                <a:gd name="connsiteX3" fmla="*/ 0 w 1016000"/>
                <a:gd name="connsiteY3" fmla="*/ 875115 h 885274"/>
                <a:gd name="connsiteX4" fmla="*/ 10160 w 1016000"/>
                <a:gd name="connsiteY4" fmla="*/ 885275 h 885274"/>
                <a:gd name="connsiteX5" fmla="*/ 239945 w 1016000"/>
                <a:gd name="connsiteY5" fmla="*/ 885275 h 885274"/>
                <a:gd name="connsiteX6" fmla="*/ 239945 w 1016000"/>
                <a:gd name="connsiteY6" fmla="*/ 864955 h 885274"/>
                <a:gd name="connsiteX7" fmla="*/ 173160 w 1016000"/>
                <a:gd name="connsiteY7" fmla="*/ 864955 h 885274"/>
                <a:gd name="connsiteX8" fmla="*/ 173160 w 1016000"/>
                <a:gd name="connsiteY8" fmla="*/ 277436 h 885274"/>
                <a:gd name="connsiteX9" fmla="*/ 409787 w 1016000"/>
                <a:gd name="connsiteY9" fmla="*/ 277436 h 885274"/>
                <a:gd name="connsiteX10" fmla="*/ 419947 w 1016000"/>
                <a:gd name="connsiteY10" fmla="*/ 267276 h 885274"/>
                <a:gd name="connsiteX11" fmla="*/ 419947 w 1016000"/>
                <a:gd name="connsiteY11" fmla="*/ 188637 h 885274"/>
                <a:gd name="connsiteX12" fmla="*/ 409787 w 1016000"/>
                <a:gd name="connsiteY12" fmla="*/ 178477 h 885274"/>
                <a:gd name="connsiteX13" fmla="*/ 330843 w 1016000"/>
                <a:gd name="connsiteY13" fmla="*/ 178477 h 885274"/>
                <a:gd name="connsiteX14" fmla="*/ 330843 w 1016000"/>
                <a:gd name="connsiteY14" fmla="*/ 20320 h 885274"/>
                <a:gd name="connsiteX15" fmla="*/ 497840 w 1016000"/>
                <a:gd name="connsiteY15" fmla="*/ 20320 h 885274"/>
                <a:gd name="connsiteX16" fmla="*/ 497840 w 1016000"/>
                <a:gd name="connsiteY16" fmla="*/ 333925 h 885274"/>
                <a:gd name="connsiteX17" fmla="*/ 330843 w 1016000"/>
                <a:gd name="connsiteY17" fmla="*/ 333925 h 885274"/>
                <a:gd name="connsiteX18" fmla="*/ 330843 w 1016000"/>
                <a:gd name="connsiteY18" fmla="*/ 278689 h 885274"/>
                <a:gd name="connsiteX19" fmla="*/ 310523 w 1016000"/>
                <a:gd name="connsiteY19" fmla="*/ 278689 h 885274"/>
                <a:gd name="connsiteX20" fmla="*/ 310523 w 1016000"/>
                <a:gd name="connsiteY20" fmla="*/ 333925 h 885274"/>
                <a:gd name="connsiteX21" fmla="*/ 267140 w 1016000"/>
                <a:gd name="connsiteY21" fmla="*/ 333925 h 885274"/>
                <a:gd name="connsiteX22" fmla="*/ 256980 w 1016000"/>
                <a:gd name="connsiteY22" fmla="*/ 344085 h 885274"/>
                <a:gd name="connsiteX23" fmla="*/ 256980 w 1016000"/>
                <a:gd name="connsiteY23" fmla="*/ 422825 h 885274"/>
                <a:gd name="connsiteX24" fmla="*/ 267140 w 1016000"/>
                <a:gd name="connsiteY24" fmla="*/ 432985 h 885274"/>
                <a:gd name="connsiteX25" fmla="*/ 310523 w 1016000"/>
                <a:gd name="connsiteY25" fmla="*/ 432985 h 885274"/>
                <a:gd name="connsiteX26" fmla="*/ 310523 w 1016000"/>
                <a:gd name="connsiteY26" fmla="*/ 875115 h 885274"/>
                <a:gd name="connsiteX27" fmla="*/ 320683 w 1016000"/>
                <a:gd name="connsiteY27" fmla="*/ 885275 h 885274"/>
                <a:gd name="connsiteX28" fmla="*/ 1005840 w 1016000"/>
                <a:gd name="connsiteY28" fmla="*/ 885275 h 885274"/>
                <a:gd name="connsiteX29" fmla="*/ 1016000 w 1016000"/>
                <a:gd name="connsiteY29" fmla="*/ 875115 h 885274"/>
                <a:gd name="connsiteX30" fmla="*/ 1016000 w 1016000"/>
                <a:gd name="connsiteY30" fmla="*/ 442637 h 885274"/>
                <a:gd name="connsiteX31" fmla="*/ 995680 w 1016000"/>
                <a:gd name="connsiteY31" fmla="*/ 442637 h 885274"/>
                <a:gd name="connsiteX32" fmla="*/ 995680 w 1016000"/>
                <a:gd name="connsiteY32" fmla="*/ 864955 h 885274"/>
                <a:gd name="connsiteX33" fmla="*/ 863160 w 1016000"/>
                <a:gd name="connsiteY33" fmla="*/ 864955 h 885274"/>
                <a:gd name="connsiteX34" fmla="*/ 863160 w 1016000"/>
                <a:gd name="connsiteY34" fmla="*/ 20320 h 885274"/>
                <a:gd name="connsiteX35" fmla="*/ 995680 w 1016000"/>
                <a:gd name="connsiteY35" fmla="*/ 20320 h 885274"/>
                <a:gd name="connsiteX36" fmla="*/ 995680 w 1016000"/>
                <a:gd name="connsiteY36" fmla="*/ 212886 h 885274"/>
                <a:gd name="connsiteX37" fmla="*/ 1016000 w 1016000"/>
                <a:gd name="connsiteY37" fmla="*/ 212886 h 885274"/>
                <a:gd name="connsiteX38" fmla="*/ 1016000 w 1016000"/>
                <a:gd name="connsiteY38" fmla="*/ 10160 h 885274"/>
                <a:gd name="connsiteX39" fmla="*/ 1005840 w 1016000"/>
                <a:gd name="connsiteY39" fmla="*/ 0 h 885274"/>
                <a:gd name="connsiteX40" fmla="*/ 173160 w 1016000"/>
                <a:gd name="connsiteY40" fmla="*/ 20320 h 885274"/>
                <a:gd name="connsiteX41" fmla="*/ 310523 w 1016000"/>
                <a:gd name="connsiteY41" fmla="*/ 20320 h 885274"/>
                <a:gd name="connsiteX42" fmla="*/ 310523 w 1016000"/>
                <a:gd name="connsiteY42" fmla="*/ 178477 h 885274"/>
                <a:gd name="connsiteX43" fmla="*/ 173160 w 1016000"/>
                <a:gd name="connsiteY43" fmla="*/ 178477 h 885274"/>
                <a:gd name="connsiteX44" fmla="*/ 152840 w 1016000"/>
                <a:gd name="connsiteY44" fmla="*/ 864955 h 885274"/>
                <a:gd name="connsiteX45" fmla="*/ 20320 w 1016000"/>
                <a:gd name="connsiteY45" fmla="*/ 864955 h 885274"/>
                <a:gd name="connsiteX46" fmla="*/ 20320 w 1016000"/>
                <a:gd name="connsiteY46" fmla="*/ 20320 h 885274"/>
                <a:gd name="connsiteX47" fmla="*/ 152840 w 1016000"/>
                <a:gd name="connsiteY47" fmla="*/ 20320 h 885274"/>
                <a:gd name="connsiteX48" fmla="*/ 152840 w 1016000"/>
                <a:gd name="connsiteY48" fmla="*/ 178477 h 885274"/>
                <a:gd name="connsiteX49" fmla="*/ 94420 w 1016000"/>
                <a:gd name="connsiteY49" fmla="*/ 178477 h 885274"/>
                <a:gd name="connsiteX50" fmla="*/ 84260 w 1016000"/>
                <a:gd name="connsiteY50" fmla="*/ 188637 h 885274"/>
                <a:gd name="connsiteX51" fmla="*/ 84260 w 1016000"/>
                <a:gd name="connsiteY51" fmla="*/ 267276 h 885274"/>
                <a:gd name="connsiteX52" fmla="*/ 94420 w 1016000"/>
                <a:gd name="connsiteY52" fmla="*/ 277436 h 885274"/>
                <a:gd name="connsiteX53" fmla="*/ 152840 w 1016000"/>
                <a:gd name="connsiteY53" fmla="*/ 277436 h 885274"/>
                <a:gd name="connsiteX54" fmla="*/ 399627 w 1016000"/>
                <a:gd name="connsiteY54" fmla="*/ 198797 h 885274"/>
                <a:gd name="connsiteX55" fmla="*/ 399627 w 1016000"/>
                <a:gd name="connsiteY55" fmla="*/ 257116 h 885274"/>
                <a:gd name="connsiteX56" fmla="*/ 104580 w 1016000"/>
                <a:gd name="connsiteY56" fmla="*/ 257116 h 885274"/>
                <a:gd name="connsiteX57" fmla="*/ 104580 w 1016000"/>
                <a:gd name="connsiteY57" fmla="*/ 198797 h 885274"/>
                <a:gd name="connsiteX58" fmla="*/ 518160 w 1016000"/>
                <a:gd name="connsiteY58" fmla="*/ 20320 h 885274"/>
                <a:gd name="connsiteX59" fmla="*/ 670323 w 1016000"/>
                <a:gd name="connsiteY59" fmla="*/ 20320 h 885274"/>
                <a:gd name="connsiteX60" fmla="*/ 670323 w 1016000"/>
                <a:gd name="connsiteY60" fmla="*/ 489475 h 885274"/>
                <a:gd name="connsiteX61" fmla="*/ 518160 w 1016000"/>
                <a:gd name="connsiteY61" fmla="*/ 489475 h 885274"/>
                <a:gd name="connsiteX62" fmla="*/ 518160 w 1016000"/>
                <a:gd name="connsiteY62" fmla="*/ 432985 h 885274"/>
                <a:gd name="connsiteX63" fmla="*/ 552501 w 1016000"/>
                <a:gd name="connsiteY63" fmla="*/ 432985 h 885274"/>
                <a:gd name="connsiteX64" fmla="*/ 562661 w 1016000"/>
                <a:gd name="connsiteY64" fmla="*/ 422825 h 885274"/>
                <a:gd name="connsiteX65" fmla="*/ 562661 w 1016000"/>
                <a:gd name="connsiteY65" fmla="*/ 344085 h 885274"/>
                <a:gd name="connsiteX66" fmla="*/ 552501 w 1016000"/>
                <a:gd name="connsiteY66" fmla="*/ 333925 h 885274"/>
                <a:gd name="connsiteX67" fmla="*/ 518160 w 1016000"/>
                <a:gd name="connsiteY67" fmla="*/ 333925 h 885274"/>
                <a:gd name="connsiteX68" fmla="*/ 670323 w 1016000"/>
                <a:gd name="connsiteY68" fmla="*/ 645025 h 885274"/>
                <a:gd name="connsiteX69" fmla="*/ 518160 w 1016000"/>
                <a:gd name="connsiteY69" fmla="*/ 645025 h 885274"/>
                <a:gd name="connsiteX70" fmla="*/ 518160 w 1016000"/>
                <a:gd name="connsiteY70" fmla="*/ 588535 h 885274"/>
                <a:gd name="connsiteX71" fmla="*/ 670323 w 1016000"/>
                <a:gd name="connsiteY71" fmla="*/ 588535 h 885274"/>
                <a:gd name="connsiteX72" fmla="*/ 732604 w 1016000"/>
                <a:gd name="connsiteY72" fmla="*/ 665345 h 885274"/>
                <a:gd name="connsiteX73" fmla="*/ 732604 w 1016000"/>
                <a:gd name="connsiteY73" fmla="*/ 723731 h 885274"/>
                <a:gd name="connsiteX74" fmla="*/ 372533 w 1016000"/>
                <a:gd name="connsiteY74" fmla="*/ 723731 h 885274"/>
                <a:gd name="connsiteX75" fmla="*/ 372533 w 1016000"/>
                <a:gd name="connsiteY75" fmla="*/ 665345 h 885274"/>
                <a:gd name="connsiteX76" fmla="*/ 477147 w 1016000"/>
                <a:gd name="connsiteY76" fmla="*/ 568215 h 885274"/>
                <a:gd name="connsiteX77" fmla="*/ 477147 w 1016000"/>
                <a:gd name="connsiteY77" fmla="*/ 509795 h 885274"/>
                <a:gd name="connsiteX78" fmla="*/ 732604 w 1016000"/>
                <a:gd name="connsiteY78" fmla="*/ 509795 h 885274"/>
                <a:gd name="connsiteX79" fmla="*/ 732604 w 1016000"/>
                <a:gd name="connsiteY79" fmla="*/ 568215 h 885274"/>
                <a:gd name="connsiteX80" fmla="*/ 277334 w 1016000"/>
                <a:gd name="connsiteY80" fmla="*/ 412665 h 885274"/>
                <a:gd name="connsiteX81" fmla="*/ 277334 w 1016000"/>
                <a:gd name="connsiteY81" fmla="*/ 354245 h 885274"/>
                <a:gd name="connsiteX82" fmla="*/ 310557 w 1016000"/>
                <a:gd name="connsiteY82" fmla="*/ 354245 h 885274"/>
                <a:gd name="connsiteX83" fmla="*/ 310557 w 1016000"/>
                <a:gd name="connsiteY83" fmla="*/ 355532 h 885274"/>
                <a:gd name="connsiteX84" fmla="*/ 330877 w 1016000"/>
                <a:gd name="connsiteY84" fmla="*/ 355532 h 885274"/>
                <a:gd name="connsiteX85" fmla="*/ 330877 w 1016000"/>
                <a:gd name="connsiteY85" fmla="*/ 354245 h 885274"/>
                <a:gd name="connsiteX86" fmla="*/ 542375 w 1016000"/>
                <a:gd name="connsiteY86" fmla="*/ 354245 h 885274"/>
                <a:gd name="connsiteX87" fmla="*/ 542375 w 1016000"/>
                <a:gd name="connsiteY87" fmla="*/ 412665 h 885274"/>
                <a:gd name="connsiteX88" fmla="*/ 497840 w 1016000"/>
                <a:gd name="connsiteY88" fmla="*/ 864955 h 885274"/>
                <a:gd name="connsiteX89" fmla="*/ 330843 w 1016000"/>
                <a:gd name="connsiteY89" fmla="*/ 864955 h 885274"/>
                <a:gd name="connsiteX90" fmla="*/ 330843 w 1016000"/>
                <a:gd name="connsiteY90" fmla="*/ 432985 h 885274"/>
                <a:gd name="connsiteX91" fmla="*/ 497840 w 1016000"/>
                <a:gd name="connsiteY91" fmla="*/ 432985 h 885274"/>
                <a:gd name="connsiteX92" fmla="*/ 497840 w 1016000"/>
                <a:gd name="connsiteY92" fmla="*/ 489475 h 885274"/>
                <a:gd name="connsiteX93" fmla="*/ 466987 w 1016000"/>
                <a:gd name="connsiteY93" fmla="*/ 489475 h 885274"/>
                <a:gd name="connsiteX94" fmla="*/ 456827 w 1016000"/>
                <a:gd name="connsiteY94" fmla="*/ 499635 h 885274"/>
                <a:gd name="connsiteX95" fmla="*/ 456827 w 1016000"/>
                <a:gd name="connsiteY95" fmla="*/ 578375 h 885274"/>
                <a:gd name="connsiteX96" fmla="*/ 466987 w 1016000"/>
                <a:gd name="connsiteY96" fmla="*/ 588535 h 885274"/>
                <a:gd name="connsiteX97" fmla="*/ 497840 w 1016000"/>
                <a:gd name="connsiteY97" fmla="*/ 588535 h 885274"/>
                <a:gd name="connsiteX98" fmla="*/ 497840 w 1016000"/>
                <a:gd name="connsiteY98" fmla="*/ 645025 h 885274"/>
                <a:gd name="connsiteX99" fmla="*/ 362373 w 1016000"/>
                <a:gd name="connsiteY99" fmla="*/ 645025 h 885274"/>
                <a:gd name="connsiteX100" fmla="*/ 352213 w 1016000"/>
                <a:gd name="connsiteY100" fmla="*/ 655185 h 885274"/>
                <a:gd name="connsiteX101" fmla="*/ 352213 w 1016000"/>
                <a:gd name="connsiteY101" fmla="*/ 733891 h 885274"/>
                <a:gd name="connsiteX102" fmla="*/ 362373 w 1016000"/>
                <a:gd name="connsiteY102" fmla="*/ 744051 h 885274"/>
                <a:gd name="connsiteX103" fmla="*/ 497840 w 1016000"/>
                <a:gd name="connsiteY103" fmla="*/ 744051 h 885274"/>
                <a:gd name="connsiteX104" fmla="*/ 670323 w 1016000"/>
                <a:gd name="connsiteY104" fmla="*/ 864955 h 885274"/>
                <a:gd name="connsiteX105" fmla="*/ 518160 w 1016000"/>
                <a:gd name="connsiteY105" fmla="*/ 864955 h 885274"/>
                <a:gd name="connsiteX106" fmla="*/ 518160 w 1016000"/>
                <a:gd name="connsiteY106" fmla="*/ 744051 h 885274"/>
                <a:gd name="connsiteX107" fmla="*/ 670323 w 1016000"/>
                <a:gd name="connsiteY107" fmla="*/ 744051 h 885274"/>
                <a:gd name="connsiteX108" fmla="*/ 842840 w 1016000"/>
                <a:gd name="connsiteY108" fmla="*/ 864955 h 885274"/>
                <a:gd name="connsiteX109" fmla="*/ 690643 w 1016000"/>
                <a:gd name="connsiteY109" fmla="*/ 864955 h 885274"/>
                <a:gd name="connsiteX110" fmla="*/ 690643 w 1016000"/>
                <a:gd name="connsiteY110" fmla="*/ 744051 h 885274"/>
                <a:gd name="connsiteX111" fmla="*/ 742764 w 1016000"/>
                <a:gd name="connsiteY111" fmla="*/ 744051 h 885274"/>
                <a:gd name="connsiteX112" fmla="*/ 752924 w 1016000"/>
                <a:gd name="connsiteY112" fmla="*/ 733891 h 885274"/>
                <a:gd name="connsiteX113" fmla="*/ 752924 w 1016000"/>
                <a:gd name="connsiteY113" fmla="*/ 655185 h 885274"/>
                <a:gd name="connsiteX114" fmla="*/ 742764 w 1016000"/>
                <a:gd name="connsiteY114" fmla="*/ 645025 h 885274"/>
                <a:gd name="connsiteX115" fmla="*/ 690643 w 1016000"/>
                <a:gd name="connsiteY115" fmla="*/ 645025 h 885274"/>
                <a:gd name="connsiteX116" fmla="*/ 690643 w 1016000"/>
                <a:gd name="connsiteY116" fmla="*/ 588535 h 885274"/>
                <a:gd name="connsiteX117" fmla="*/ 742764 w 1016000"/>
                <a:gd name="connsiteY117" fmla="*/ 588535 h 885274"/>
                <a:gd name="connsiteX118" fmla="*/ 752924 w 1016000"/>
                <a:gd name="connsiteY118" fmla="*/ 578375 h 885274"/>
                <a:gd name="connsiteX119" fmla="*/ 752924 w 1016000"/>
                <a:gd name="connsiteY119" fmla="*/ 499635 h 885274"/>
                <a:gd name="connsiteX120" fmla="*/ 742764 w 1016000"/>
                <a:gd name="connsiteY120" fmla="*/ 489475 h 885274"/>
                <a:gd name="connsiteX121" fmla="*/ 690643 w 1016000"/>
                <a:gd name="connsiteY121" fmla="*/ 489475 h 885274"/>
                <a:gd name="connsiteX122" fmla="*/ 690643 w 1016000"/>
                <a:gd name="connsiteY122" fmla="*/ 20320 h 885274"/>
                <a:gd name="connsiteX123" fmla="*/ 842840 w 1016000"/>
                <a:gd name="connsiteY123" fmla="*/ 20320 h 88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1016000" h="885274">
                  <a:moveTo>
                    <a:pt x="1005840" y="0"/>
                  </a:moveTo>
                  <a:lnTo>
                    <a:pt x="10160" y="0"/>
                  </a:lnTo>
                  <a:cubicBezTo>
                    <a:pt x="4549" y="0"/>
                    <a:pt x="0" y="4549"/>
                    <a:pt x="0" y="10160"/>
                  </a:cubicBezTo>
                  <a:lnTo>
                    <a:pt x="0" y="875115"/>
                  </a:lnTo>
                  <a:cubicBezTo>
                    <a:pt x="0" y="880726"/>
                    <a:pt x="4549" y="885275"/>
                    <a:pt x="10160" y="885275"/>
                  </a:cubicBezTo>
                  <a:lnTo>
                    <a:pt x="239945" y="885275"/>
                  </a:lnTo>
                  <a:lnTo>
                    <a:pt x="239945" y="864955"/>
                  </a:lnTo>
                  <a:lnTo>
                    <a:pt x="173160" y="864955"/>
                  </a:lnTo>
                  <a:lnTo>
                    <a:pt x="173160" y="277436"/>
                  </a:lnTo>
                  <a:lnTo>
                    <a:pt x="409787" y="277436"/>
                  </a:lnTo>
                  <a:cubicBezTo>
                    <a:pt x="415398" y="277436"/>
                    <a:pt x="419947" y="272887"/>
                    <a:pt x="419947" y="267276"/>
                  </a:cubicBezTo>
                  <a:lnTo>
                    <a:pt x="419947" y="188637"/>
                  </a:lnTo>
                  <a:cubicBezTo>
                    <a:pt x="419947" y="183026"/>
                    <a:pt x="415398" y="178477"/>
                    <a:pt x="409787" y="178477"/>
                  </a:cubicBezTo>
                  <a:lnTo>
                    <a:pt x="330843" y="178477"/>
                  </a:lnTo>
                  <a:lnTo>
                    <a:pt x="330843" y="20320"/>
                  </a:lnTo>
                  <a:lnTo>
                    <a:pt x="497840" y="20320"/>
                  </a:lnTo>
                  <a:lnTo>
                    <a:pt x="497840" y="333925"/>
                  </a:lnTo>
                  <a:lnTo>
                    <a:pt x="330843" y="333925"/>
                  </a:lnTo>
                  <a:lnTo>
                    <a:pt x="330843" y="278689"/>
                  </a:lnTo>
                  <a:lnTo>
                    <a:pt x="310523" y="278689"/>
                  </a:lnTo>
                  <a:lnTo>
                    <a:pt x="310523" y="333925"/>
                  </a:lnTo>
                  <a:lnTo>
                    <a:pt x="267140" y="333925"/>
                  </a:lnTo>
                  <a:cubicBezTo>
                    <a:pt x="261529" y="333925"/>
                    <a:pt x="256980" y="338474"/>
                    <a:pt x="256980" y="344085"/>
                  </a:cubicBezTo>
                  <a:lnTo>
                    <a:pt x="256980" y="422825"/>
                  </a:lnTo>
                  <a:cubicBezTo>
                    <a:pt x="256980" y="428437"/>
                    <a:pt x="261529" y="432985"/>
                    <a:pt x="267140" y="432985"/>
                  </a:cubicBezTo>
                  <a:lnTo>
                    <a:pt x="310523" y="432985"/>
                  </a:lnTo>
                  <a:lnTo>
                    <a:pt x="310523" y="875115"/>
                  </a:lnTo>
                  <a:cubicBezTo>
                    <a:pt x="310523" y="880726"/>
                    <a:pt x="315072" y="885275"/>
                    <a:pt x="320683" y="885275"/>
                  </a:cubicBezTo>
                  <a:lnTo>
                    <a:pt x="1005840" y="885275"/>
                  </a:lnTo>
                  <a:cubicBezTo>
                    <a:pt x="1011452" y="885275"/>
                    <a:pt x="1016000" y="880726"/>
                    <a:pt x="1016000" y="875115"/>
                  </a:cubicBezTo>
                  <a:lnTo>
                    <a:pt x="1016000" y="442637"/>
                  </a:lnTo>
                  <a:lnTo>
                    <a:pt x="995680" y="442637"/>
                  </a:lnTo>
                  <a:lnTo>
                    <a:pt x="995680" y="864955"/>
                  </a:lnTo>
                  <a:lnTo>
                    <a:pt x="863160" y="864955"/>
                  </a:lnTo>
                  <a:lnTo>
                    <a:pt x="863160" y="20320"/>
                  </a:lnTo>
                  <a:lnTo>
                    <a:pt x="995680" y="20320"/>
                  </a:lnTo>
                  <a:lnTo>
                    <a:pt x="995680" y="212886"/>
                  </a:lnTo>
                  <a:lnTo>
                    <a:pt x="1016000" y="212886"/>
                  </a:lnTo>
                  <a:lnTo>
                    <a:pt x="1016000" y="10160"/>
                  </a:lnTo>
                  <a:cubicBezTo>
                    <a:pt x="1016000" y="4549"/>
                    <a:pt x="1011452" y="0"/>
                    <a:pt x="1005840" y="0"/>
                  </a:cubicBezTo>
                  <a:close/>
                  <a:moveTo>
                    <a:pt x="173160" y="20320"/>
                  </a:moveTo>
                  <a:lnTo>
                    <a:pt x="310523" y="20320"/>
                  </a:lnTo>
                  <a:lnTo>
                    <a:pt x="310523" y="178477"/>
                  </a:lnTo>
                  <a:lnTo>
                    <a:pt x="173160" y="178477"/>
                  </a:lnTo>
                  <a:close/>
                  <a:moveTo>
                    <a:pt x="152840" y="864955"/>
                  </a:moveTo>
                  <a:lnTo>
                    <a:pt x="20320" y="864955"/>
                  </a:lnTo>
                  <a:lnTo>
                    <a:pt x="20320" y="20320"/>
                  </a:lnTo>
                  <a:lnTo>
                    <a:pt x="152840" y="20320"/>
                  </a:lnTo>
                  <a:lnTo>
                    <a:pt x="152840" y="178477"/>
                  </a:lnTo>
                  <a:lnTo>
                    <a:pt x="94420" y="178477"/>
                  </a:lnTo>
                  <a:cubicBezTo>
                    <a:pt x="88809" y="178477"/>
                    <a:pt x="84260" y="183026"/>
                    <a:pt x="84260" y="188637"/>
                  </a:cubicBezTo>
                  <a:lnTo>
                    <a:pt x="84260" y="267276"/>
                  </a:lnTo>
                  <a:cubicBezTo>
                    <a:pt x="84260" y="272887"/>
                    <a:pt x="88809" y="277436"/>
                    <a:pt x="94420" y="277436"/>
                  </a:cubicBezTo>
                  <a:lnTo>
                    <a:pt x="152840" y="277436"/>
                  </a:lnTo>
                  <a:close/>
                  <a:moveTo>
                    <a:pt x="399627" y="198797"/>
                  </a:moveTo>
                  <a:lnTo>
                    <a:pt x="399627" y="257116"/>
                  </a:lnTo>
                  <a:lnTo>
                    <a:pt x="104580" y="257116"/>
                  </a:lnTo>
                  <a:lnTo>
                    <a:pt x="104580" y="198797"/>
                  </a:lnTo>
                  <a:close/>
                  <a:moveTo>
                    <a:pt x="518160" y="20320"/>
                  </a:moveTo>
                  <a:lnTo>
                    <a:pt x="670323" y="20320"/>
                  </a:lnTo>
                  <a:lnTo>
                    <a:pt x="670323" y="489475"/>
                  </a:lnTo>
                  <a:lnTo>
                    <a:pt x="518160" y="489475"/>
                  </a:lnTo>
                  <a:lnTo>
                    <a:pt x="518160" y="432985"/>
                  </a:lnTo>
                  <a:lnTo>
                    <a:pt x="552501" y="432985"/>
                  </a:lnTo>
                  <a:cubicBezTo>
                    <a:pt x="558113" y="432985"/>
                    <a:pt x="562661" y="428437"/>
                    <a:pt x="562661" y="422825"/>
                  </a:cubicBezTo>
                  <a:lnTo>
                    <a:pt x="562661" y="344085"/>
                  </a:lnTo>
                  <a:cubicBezTo>
                    <a:pt x="562661" y="338474"/>
                    <a:pt x="558113" y="333925"/>
                    <a:pt x="552501" y="333925"/>
                  </a:cubicBezTo>
                  <a:lnTo>
                    <a:pt x="518160" y="333925"/>
                  </a:lnTo>
                  <a:close/>
                  <a:moveTo>
                    <a:pt x="670323" y="645025"/>
                  </a:moveTo>
                  <a:lnTo>
                    <a:pt x="518160" y="645025"/>
                  </a:lnTo>
                  <a:lnTo>
                    <a:pt x="518160" y="588535"/>
                  </a:lnTo>
                  <a:lnTo>
                    <a:pt x="670323" y="588535"/>
                  </a:lnTo>
                  <a:close/>
                  <a:moveTo>
                    <a:pt x="732604" y="665345"/>
                  </a:moveTo>
                  <a:lnTo>
                    <a:pt x="732604" y="723731"/>
                  </a:lnTo>
                  <a:lnTo>
                    <a:pt x="372533" y="723731"/>
                  </a:lnTo>
                  <a:lnTo>
                    <a:pt x="372533" y="665345"/>
                  </a:lnTo>
                  <a:close/>
                  <a:moveTo>
                    <a:pt x="477147" y="568215"/>
                  </a:moveTo>
                  <a:lnTo>
                    <a:pt x="477147" y="509795"/>
                  </a:lnTo>
                  <a:lnTo>
                    <a:pt x="732604" y="509795"/>
                  </a:lnTo>
                  <a:lnTo>
                    <a:pt x="732604" y="568215"/>
                  </a:lnTo>
                  <a:close/>
                  <a:moveTo>
                    <a:pt x="277334" y="412665"/>
                  </a:moveTo>
                  <a:lnTo>
                    <a:pt x="277334" y="354245"/>
                  </a:lnTo>
                  <a:lnTo>
                    <a:pt x="310557" y="354245"/>
                  </a:lnTo>
                  <a:lnTo>
                    <a:pt x="310557" y="355532"/>
                  </a:lnTo>
                  <a:lnTo>
                    <a:pt x="330877" y="355532"/>
                  </a:lnTo>
                  <a:lnTo>
                    <a:pt x="330877" y="354245"/>
                  </a:lnTo>
                  <a:lnTo>
                    <a:pt x="542375" y="354245"/>
                  </a:lnTo>
                  <a:lnTo>
                    <a:pt x="542375" y="412665"/>
                  </a:lnTo>
                  <a:close/>
                  <a:moveTo>
                    <a:pt x="497840" y="864955"/>
                  </a:moveTo>
                  <a:lnTo>
                    <a:pt x="330843" y="864955"/>
                  </a:lnTo>
                  <a:lnTo>
                    <a:pt x="330843" y="432985"/>
                  </a:lnTo>
                  <a:lnTo>
                    <a:pt x="497840" y="432985"/>
                  </a:lnTo>
                  <a:lnTo>
                    <a:pt x="497840" y="489475"/>
                  </a:lnTo>
                  <a:lnTo>
                    <a:pt x="466987" y="489475"/>
                  </a:lnTo>
                  <a:cubicBezTo>
                    <a:pt x="461376" y="489475"/>
                    <a:pt x="456827" y="494023"/>
                    <a:pt x="456827" y="499635"/>
                  </a:cubicBezTo>
                  <a:lnTo>
                    <a:pt x="456827" y="578375"/>
                  </a:lnTo>
                  <a:cubicBezTo>
                    <a:pt x="456827" y="583987"/>
                    <a:pt x="461376" y="588535"/>
                    <a:pt x="466987" y="588535"/>
                  </a:cubicBezTo>
                  <a:lnTo>
                    <a:pt x="497840" y="588535"/>
                  </a:lnTo>
                  <a:lnTo>
                    <a:pt x="497840" y="645025"/>
                  </a:lnTo>
                  <a:lnTo>
                    <a:pt x="362373" y="645025"/>
                  </a:lnTo>
                  <a:cubicBezTo>
                    <a:pt x="356762" y="645025"/>
                    <a:pt x="352213" y="649573"/>
                    <a:pt x="352213" y="655185"/>
                  </a:cubicBezTo>
                  <a:lnTo>
                    <a:pt x="352213" y="733891"/>
                  </a:lnTo>
                  <a:cubicBezTo>
                    <a:pt x="352213" y="739502"/>
                    <a:pt x="356762" y="744051"/>
                    <a:pt x="362373" y="744051"/>
                  </a:cubicBezTo>
                  <a:lnTo>
                    <a:pt x="497840" y="744051"/>
                  </a:lnTo>
                  <a:close/>
                  <a:moveTo>
                    <a:pt x="670323" y="864955"/>
                  </a:moveTo>
                  <a:lnTo>
                    <a:pt x="518160" y="864955"/>
                  </a:lnTo>
                  <a:lnTo>
                    <a:pt x="518160" y="744051"/>
                  </a:lnTo>
                  <a:lnTo>
                    <a:pt x="670323" y="744051"/>
                  </a:lnTo>
                  <a:close/>
                  <a:moveTo>
                    <a:pt x="842840" y="864955"/>
                  </a:moveTo>
                  <a:lnTo>
                    <a:pt x="690643" y="864955"/>
                  </a:lnTo>
                  <a:lnTo>
                    <a:pt x="690643" y="744051"/>
                  </a:lnTo>
                  <a:lnTo>
                    <a:pt x="742764" y="744051"/>
                  </a:lnTo>
                  <a:cubicBezTo>
                    <a:pt x="748375" y="744051"/>
                    <a:pt x="752924" y="739502"/>
                    <a:pt x="752924" y="733891"/>
                  </a:cubicBezTo>
                  <a:lnTo>
                    <a:pt x="752924" y="655185"/>
                  </a:lnTo>
                  <a:cubicBezTo>
                    <a:pt x="752924" y="649573"/>
                    <a:pt x="748375" y="645025"/>
                    <a:pt x="742764" y="645025"/>
                  </a:cubicBezTo>
                  <a:lnTo>
                    <a:pt x="690643" y="645025"/>
                  </a:lnTo>
                  <a:lnTo>
                    <a:pt x="690643" y="588535"/>
                  </a:lnTo>
                  <a:lnTo>
                    <a:pt x="742764" y="588535"/>
                  </a:lnTo>
                  <a:cubicBezTo>
                    <a:pt x="748375" y="588535"/>
                    <a:pt x="752924" y="583987"/>
                    <a:pt x="752924" y="578375"/>
                  </a:cubicBezTo>
                  <a:lnTo>
                    <a:pt x="752924" y="499635"/>
                  </a:lnTo>
                  <a:cubicBezTo>
                    <a:pt x="752924" y="494023"/>
                    <a:pt x="748375" y="489475"/>
                    <a:pt x="742764" y="489475"/>
                  </a:cubicBezTo>
                  <a:lnTo>
                    <a:pt x="690643" y="489475"/>
                  </a:lnTo>
                  <a:lnTo>
                    <a:pt x="690643" y="20320"/>
                  </a:lnTo>
                  <a:lnTo>
                    <a:pt x="842840" y="20320"/>
                  </a:lnTo>
                  <a:close/>
                </a:path>
              </a:pathLst>
            </a:custGeom>
            <a:solidFill>
              <a:srgbClr val="000000"/>
            </a:solidFill>
            <a:ln w="33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3" name="ee4p_icon_group">
            <a:extLst>
              <a:ext uri="{FF2B5EF4-FFF2-40B4-BE49-F238E27FC236}">
                <a16:creationId xmlns:a16="http://schemas.microsoft.com/office/drawing/2014/main" id="{E0A8D21E-58C2-C742-A852-3388E84F0071}"/>
              </a:ext>
            </a:extLst>
          </p:cNvPr>
          <p:cNvGrpSpPr>
            <a:grpSpLocks noChangeAspect="1"/>
          </p:cNvGrpSpPr>
          <p:nvPr/>
        </p:nvGrpSpPr>
        <p:grpSpPr>
          <a:xfrm rot="3334155">
            <a:off x="3667321" y="3596428"/>
            <a:ext cx="1362329" cy="1362329"/>
            <a:chOff x="4032544" y="2886209"/>
            <a:chExt cx="1080000" cy="1080000"/>
          </a:xfrm>
          <a:solidFill>
            <a:schemeClr val="tx1"/>
          </a:solidFill>
        </p:grpSpPr>
        <p:grpSp>
          <p:nvGrpSpPr>
            <p:cNvPr id="24" name="ee4p_icon_frame">
              <a:extLst>
                <a:ext uri="{FF2B5EF4-FFF2-40B4-BE49-F238E27FC236}">
                  <a16:creationId xmlns:a16="http://schemas.microsoft.com/office/drawing/2014/main" id="{C217C7E9-A708-7C39-47B4-6B475C9DC50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32544" y="2886209"/>
              <a:ext cx="1080000" cy="1080000"/>
              <a:chOff x="4737100" y="1701800"/>
              <a:chExt cx="1098550" cy="1098550"/>
            </a:xfrm>
            <a:grpFill/>
          </p:grpSpPr>
          <p:cxnSp>
            <p:nvCxnSpPr>
              <p:cNvPr id="26" name="ee4p_icon_frame_top">
                <a:extLst>
                  <a:ext uri="{FF2B5EF4-FFF2-40B4-BE49-F238E27FC236}">
                    <a16:creationId xmlns:a16="http://schemas.microsoft.com/office/drawing/2014/main" id="{16B20151-B736-1B85-8016-8078C16751DC}"/>
                  </a:ext>
                </a:extLst>
              </p:cNvPr>
              <p:cNvCxnSpPr/>
              <p:nvPr/>
            </p:nvCxnSpPr>
            <p:spPr>
              <a:xfrm>
                <a:off x="4737100" y="1701800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ee4p_icon_frame_bottom">
                <a:extLst>
                  <a:ext uri="{FF2B5EF4-FFF2-40B4-BE49-F238E27FC236}">
                    <a16:creationId xmlns:a16="http://schemas.microsoft.com/office/drawing/2014/main" id="{AAD47136-F982-50CF-B7D2-7EDA14A74C99}"/>
                  </a:ext>
                </a:extLst>
              </p:cNvPr>
              <p:cNvCxnSpPr/>
              <p:nvPr/>
            </p:nvCxnSpPr>
            <p:spPr>
              <a:xfrm>
                <a:off x="4737100" y="2800350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ee4p_icon_frame_left">
                <a:extLst>
                  <a:ext uri="{FF2B5EF4-FFF2-40B4-BE49-F238E27FC236}">
                    <a16:creationId xmlns:a16="http://schemas.microsoft.com/office/drawing/2014/main" id="{6216F2ED-4D32-D6E8-81AD-E7730C1A6E2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187825" y="2251075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ee4p_icon_frame_right">
                <a:extLst>
                  <a:ext uri="{FF2B5EF4-FFF2-40B4-BE49-F238E27FC236}">
                    <a16:creationId xmlns:a16="http://schemas.microsoft.com/office/drawing/2014/main" id="{8BF8915B-52B7-1F2B-A868-EE1FA844E49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286375" y="2251075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ee4p_icon">
              <a:extLst>
                <a:ext uri="{FF2B5EF4-FFF2-40B4-BE49-F238E27FC236}">
                  <a16:creationId xmlns:a16="http://schemas.microsoft.com/office/drawing/2014/main" id="{25E98A5E-45A2-DD34-9256-FC5268D352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64313" y="2921279"/>
              <a:ext cx="816463" cy="1009861"/>
            </a:xfrm>
            <a:custGeom>
              <a:avLst/>
              <a:gdLst>
                <a:gd name="connsiteX0" fmla="*/ 311743 w 816463"/>
                <a:gd name="connsiteY0" fmla="*/ 854176 h 1009861"/>
                <a:gd name="connsiteX1" fmla="*/ 385403 w 816463"/>
                <a:gd name="connsiteY1" fmla="*/ 1000718 h 1009861"/>
                <a:gd name="connsiteX2" fmla="*/ 367250 w 816463"/>
                <a:gd name="connsiteY2" fmla="*/ 1009861 h 1009861"/>
                <a:gd name="connsiteX3" fmla="*/ 293590 w 816463"/>
                <a:gd name="connsiteY3" fmla="*/ 863320 h 1009861"/>
                <a:gd name="connsiteX4" fmla="*/ 815374 w 816463"/>
                <a:gd name="connsiteY4" fmla="*/ 395385 h 1009861"/>
                <a:gd name="connsiteX5" fmla="*/ 810873 w 816463"/>
                <a:gd name="connsiteY5" fmla="*/ 409030 h 1009861"/>
                <a:gd name="connsiteX6" fmla="*/ 807483 w 816463"/>
                <a:gd name="connsiteY6" fmla="*/ 410049 h 1009861"/>
                <a:gd name="connsiteX7" fmla="*/ 610108 w 816463"/>
                <a:gd name="connsiteY7" fmla="*/ 493022 h 1009861"/>
                <a:gd name="connsiteX8" fmla="*/ 522055 w 816463"/>
                <a:gd name="connsiteY8" fmla="*/ 559536 h 1009861"/>
                <a:gd name="connsiteX9" fmla="*/ 432918 w 816463"/>
                <a:gd name="connsiteY9" fmla="*/ 626829 h 1009861"/>
                <a:gd name="connsiteX10" fmla="*/ 239878 w 816463"/>
                <a:gd name="connsiteY10" fmla="*/ 711496 h 1009861"/>
                <a:gd name="connsiteX11" fmla="*/ 280992 w 816463"/>
                <a:gd name="connsiteY11" fmla="*/ 793284 h 1009861"/>
                <a:gd name="connsiteX12" fmla="*/ 262907 w 816463"/>
                <a:gd name="connsiteY12" fmla="*/ 802360 h 1009861"/>
                <a:gd name="connsiteX13" fmla="*/ 0 w 816463"/>
                <a:gd name="connsiteY13" fmla="*/ 279087 h 1009861"/>
                <a:gd name="connsiteX14" fmla="*/ 18220 w 816463"/>
                <a:gd name="connsiteY14" fmla="*/ 269976 h 1009861"/>
                <a:gd name="connsiteX15" fmla="*/ 34510 w 816463"/>
                <a:gd name="connsiteY15" fmla="*/ 302353 h 1009861"/>
                <a:gd name="connsiteX16" fmla="*/ 225146 w 816463"/>
                <a:gd name="connsiteY16" fmla="*/ 220328 h 1009861"/>
                <a:gd name="connsiteX17" fmla="*/ 313199 w 816463"/>
                <a:gd name="connsiteY17" fmla="*/ 153780 h 1009861"/>
                <a:gd name="connsiteX18" fmla="*/ 402302 w 816463"/>
                <a:gd name="connsiteY18" fmla="*/ 86487 h 1009861"/>
                <a:gd name="connsiteX19" fmla="*/ 608889 w 816463"/>
                <a:gd name="connsiteY19" fmla="*/ 59 h 1009861"/>
                <a:gd name="connsiteX20" fmla="*/ 619049 w 816463"/>
                <a:gd name="connsiteY20" fmla="*/ 5579 h 1009861"/>
                <a:gd name="connsiteX21" fmla="*/ 717262 w 816463"/>
                <a:gd name="connsiteY21" fmla="*/ 200753 h 1009861"/>
                <a:gd name="connsiteX22" fmla="*/ 717262 w 816463"/>
                <a:gd name="connsiteY22" fmla="*/ 200753 h 1009861"/>
                <a:gd name="connsiteX23" fmla="*/ 539767 w 816463"/>
                <a:gd name="connsiteY23" fmla="*/ 378722 h 1009861"/>
                <a:gd name="connsiteX24" fmla="*/ 530589 w 816463"/>
                <a:gd name="connsiteY24" fmla="*/ 360468 h 1009861"/>
                <a:gd name="connsiteX25" fmla="*/ 507763 w 816463"/>
                <a:gd name="connsiteY25" fmla="*/ 315121 h 1009861"/>
                <a:gd name="connsiteX26" fmla="*/ 474912 w 816463"/>
                <a:gd name="connsiteY26" fmla="*/ 452789 h 1009861"/>
                <a:gd name="connsiteX27" fmla="*/ 440572 w 816463"/>
                <a:gd name="connsiteY27" fmla="*/ 596451 h 1009861"/>
                <a:gd name="connsiteX28" fmla="*/ 500719 w 816463"/>
                <a:gd name="connsiteY28" fmla="*/ 550562 h 1009861"/>
                <a:gd name="connsiteX29" fmla="*/ 498585 w 816463"/>
                <a:gd name="connsiteY29" fmla="*/ 550054 h 1009861"/>
                <a:gd name="connsiteX30" fmla="*/ 501023 w 816463"/>
                <a:gd name="connsiteY30" fmla="*/ 539487 h 1009861"/>
                <a:gd name="connsiteX31" fmla="*/ 539767 w 816463"/>
                <a:gd name="connsiteY31" fmla="*/ 378722 h 1009861"/>
                <a:gd name="connsiteX32" fmla="*/ 422250 w 816463"/>
                <a:gd name="connsiteY32" fmla="*/ 585952 h 1009861"/>
                <a:gd name="connsiteX33" fmla="*/ 455100 w 816463"/>
                <a:gd name="connsiteY33" fmla="*/ 448183 h 1009861"/>
                <a:gd name="connsiteX34" fmla="*/ 486359 w 816463"/>
                <a:gd name="connsiteY34" fmla="*/ 316983 h 1009861"/>
                <a:gd name="connsiteX35" fmla="*/ 429192 w 816463"/>
                <a:gd name="connsiteY35" fmla="*/ 361010 h 1009861"/>
                <a:gd name="connsiteX36" fmla="*/ 428989 w 816463"/>
                <a:gd name="connsiteY36" fmla="*/ 361891 h 1009861"/>
                <a:gd name="connsiteX37" fmla="*/ 390279 w 816463"/>
                <a:gd name="connsiteY37" fmla="*/ 522520 h 1009861"/>
                <a:gd name="connsiteX38" fmla="*/ 402912 w 816463"/>
                <a:gd name="connsiteY38" fmla="*/ 547581 h 1009861"/>
                <a:gd name="connsiteX39" fmla="*/ 233883 w 816463"/>
                <a:gd name="connsiteY39" fmla="*/ 257107 h 1009861"/>
                <a:gd name="connsiteX40" fmla="*/ 146135 w 816463"/>
                <a:gd name="connsiteY40" fmla="*/ 494817 h 1009861"/>
                <a:gd name="connsiteX41" fmla="*/ 219829 w 816463"/>
                <a:gd name="connsiteY41" fmla="*/ 472973 h 1009861"/>
                <a:gd name="connsiteX42" fmla="*/ 266057 w 816463"/>
                <a:gd name="connsiteY42" fmla="*/ 321047 h 1009861"/>
                <a:gd name="connsiteX43" fmla="*/ 342257 w 816463"/>
                <a:gd name="connsiteY43" fmla="*/ 427050 h 1009861"/>
                <a:gd name="connsiteX44" fmla="*/ 376326 w 816463"/>
                <a:gd name="connsiteY44" fmla="*/ 494783 h 1009861"/>
                <a:gd name="connsiteX45" fmla="*/ 403657 w 816463"/>
                <a:gd name="connsiteY45" fmla="*/ 380991 h 1009861"/>
                <a:gd name="connsiteX46" fmla="*/ 342155 w 816463"/>
                <a:gd name="connsiteY46" fmla="*/ 427084 h 1009861"/>
                <a:gd name="connsiteX47" fmla="*/ 503259 w 816463"/>
                <a:gd name="connsiteY47" fmla="*/ 261103 h 1009861"/>
                <a:gd name="connsiteX48" fmla="*/ 591007 w 816463"/>
                <a:gd name="connsiteY48" fmla="*/ 23393 h 1009861"/>
                <a:gd name="connsiteX49" fmla="*/ 517449 w 816463"/>
                <a:gd name="connsiteY49" fmla="*/ 45203 h 1009861"/>
                <a:gd name="connsiteX50" fmla="*/ 471153 w 816463"/>
                <a:gd name="connsiteY50" fmla="*/ 197299 h 1009861"/>
                <a:gd name="connsiteX51" fmla="*/ 282380 w 816463"/>
                <a:gd name="connsiteY51" fmla="*/ 353322 h 1009861"/>
                <a:gd name="connsiteX52" fmla="*/ 279908 w 816463"/>
                <a:gd name="connsiteY52" fmla="*/ 348412 h 1009861"/>
                <a:gd name="connsiteX53" fmla="*/ 245635 w 816463"/>
                <a:gd name="connsiteY53" fmla="*/ 461357 h 1009861"/>
                <a:gd name="connsiteX54" fmla="*/ 315908 w 816463"/>
                <a:gd name="connsiteY54" fmla="*/ 419938 h 1009861"/>
                <a:gd name="connsiteX55" fmla="*/ 214308 w 816463"/>
                <a:gd name="connsiteY55" fmla="*/ 252061 h 1009861"/>
                <a:gd name="connsiteX56" fmla="*/ 150605 w 816463"/>
                <a:gd name="connsiteY56" fmla="*/ 287790 h 1009861"/>
                <a:gd name="connsiteX57" fmla="*/ 92625 w 816463"/>
                <a:gd name="connsiteY57" fmla="*/ 417263 h 1009861"/>
                <a:gd name="connsiteX58" fmla="*/ 127508 w 816463"/>
                <a:gd name="connsiteY58" fmla="*/ 486554 h 1009861"/>
                <a:gd name="connsiteX59" fmla="*/ 214207 w 816463"/>
                <a:gd name="connsiteY59" fmla="*/ 252061 h 1009861"/>
                <a:gd name="connsiteX60" fmla="*/ 692641 w 816463"/>
                <a:gd name="connsiteY60" fmla="*/ 196723 h 1009861"/>
                <a:gd name="connsiteX61" fmla="*/ 655388 w 816463"/>
                <a:gd name="connsiteY61" fmla="*/ 122893 h 1009861"/>
                <a:gd name="connsiteX62" fmla="*/ 612208 w 816463"/>
                <a:gd name="connsiteY62" fmla="*/ 219075 h 1009861"/>
                <a:gd name="connsiteX63" fmla="*/ 692641 w 816463"/>
                <a:gd name="connsiteY63" fmla="*/ 196723 h 1009861"/>
                <a:gd name="connsiteX64" fmla="*/ 609532 w 816463"/>
                <a:gd name="connsiteY64" fmla="*/ 31623 h 1009861"/>
                <a:gd name="connsiteX65" fmla="*/ 522834 w 816463"/>
                <a:gd name="connsiteY65" fmla="*/ 266183 h 1009861"/>
                <a:gd name="connsiteX66" fmla="*/ 586537 w 816463"/>
                <a:gd name="connsiteY66" fmla="*/ 230352 h 1009861"/>
                <a:gd name="connsiteX67" fmla="*/ 644483 w 816463"/>
                <a:gd name="connsiteY67" fmla="*/ 101049 h 1009861"/>
                <a:gd name="connsiteX68" fmla="*/ 421234 w 816463"/>
                <a:gd name="connsiteY68" fmla="*/ 98205 h 1009861"/>
                <a:gd name="connsiteX69" fmla="*/ 455100 w 816463"/>
                <a:gd name="connsiteY69" fmla="*/ 165362 h 1009861"/>
                <a:gd name="connsiteX70" fmla="*/ 457403 w 816463"/>
                <a:gd name="connsiteY70" fmla="*/ 169900 h 1009861"/>
                <a:gd name="connsiteX71" fmla="*/ 491744 w 816463"/>
                <a:gd name="connsiteY71" fmla="*/ 56752 h 1009861"/>
                <a:gd name="connsiteX72" fmla="*/ 421234 w 816463"/>
                <a:gd name="connsiteY72" fmla="*/ 98205 h 1009861"/>
                <a:gd name="connsiteX73" fmla="*/ 243942 w 816463"/>
                <a:gd name="connsiteY73" fmla="*/ 231944 h 1009861"/>
                <a:gd name="connsiteX74" fmla="*/ 308288 w 816463"/>
                <a:gd name="connsiteY74" fmla="*/ 360062 h 1009861"/>
                <a:gd name="connsiteX75" fmla="*/ 332537 w 816463"/>
                <a:gd name="connsiteY75" fmla="*/ 408254 h 1009861"/>
                <a:gd name="connsiteX76" fmla="*/ 411074 w 816463"/>
                <a:gd name="connsiteY76" fmla="*/ 348547 h 1009861"/>
                <a:gd name="connsiteX77" fmla="*/ 413173 w 816463"/>
                <a:gd name="connsiteY77" fmla="*/ 346888 h 1009861"/>
                <a:gd name="connsiteX78" fmla="*/ 493099 w 816463"/>
                <a:gd name="connsiteY78" fmla="*/ 286232 h 1009861"/>
                <a:gd name="connsiteX79" fmla="*/ 428752 w 816463"/>
                <a:gd name="connsiteY79" fmla="*/ 158623 h 1009861"/>
                <a:gd name="connsiteX80" fmla="*/ 404300 w 816463"/>
                <a:gd name="connsiteY80" fmla="*/ 109923 h 1009861"/>
                <a:gd name="connsiteX81" fmla="*/ 325763 w 816463"/>
                <a:gd name="connsiteY81" fmla="*/ 169731 h 1009861"/>
                <a:gd name="connsiteX82" fmla="*/ 243942 w 816463"/>
                <a:gd name="connsiteY82" fmla="*/ 231944 h 1009861"/>
                <a:gd name="connsiteX83" fmla="*/ 44433 w 816463"/>
                <a:gd name="connsiteY83" fmla="*/ 321454 h 1009861"/>
                <a:gd name="connsiteX84" fmla="*/ 81686 w 816463"/>
                <a:gd name="connsiteY84" fmla="*/ 395385 h 1009861"/>
                <a:gd name="connsiteX85" fmla="*/ 124900 w 816463"/>
                <a:gd name="connsiteY85" fmla="*/ 299068 h 1009861"/>
                <a:gd name="connsiteX86" fmla="*/ 44433 w 816463"/>
                <a:gd name="connsiteY86" fmla="*/ 321454 h 1009861"/>
                <a:gd name="connsiteX87" fmla="*/ 414020 w 816463"/>
                <a:gd name="connsiteY87" fmla="*/ 615078 h 1009861"/>
                <a:gd name="connsiteX88" fmla="*/ 379679 w 816463"/>
                <a:gd name="connsiteY88" fmla="*/ 546836 h 1009861"/>
                <a:gd name="connsiteX89" fmla="*/ 325255 w 816463"/>
                <a:gd name="connsiteY89" fmla="*/ 438700 h 1009861"/>
                <a:gd name="connsiteX90" fmla="*/ 142613 w 816463"/>
                <a:gd name="connsiteY90" fmla="*/ 516593 h 1009861"/>
                <a:gd name="connsiteX91" fmla="*/ 230971 w 816463"/>
                <a:gd name="connsiteY91" fmla="*/ 692158 h 1009861"/>
                <a:gd name="connsiteX92" fmla="*/ 414020 w 816463"/>
                <a:gd name="connsiteY92" fmla="*/ 615112 h 1009861"/>
                <a:gd name="connsiteX93" fmla="*/ 591312 w 816463"/>
                <a:gd name="connsiteY93" fmla="*/ 481338 h 1009861"/>
                <a:gd name="connsiteX94" fmla="*/ 553551 w 816463"/>
                <a:gd name="connsiteY94" fmla="*/ 406324 h 1009861"/>
                <a:gd name="connsiteX95" fmla="*/ 523342 w 816463"/>
                <a:gd name="connsiteY95" fmla="*/ 532612 h 1009861"/>
                <a:gd name="connsiteX96" fmla="*/ 591312 w 816463"/>
                <a:gd name="connsiteY96" fmla="*/ 481372 h 1009861"/>
                <a:gd name="connsiteX97" fmla="*/ 790821 w 816463"/>
                <a:gd name="connsiteY97" fmla="*/ 391829 h 1009861"/>
                <a:gd name="connsiteX98" fmla="*/ 702496 w 816463"/>
                <a:gd name="connsiteY98" fmla="*/ 216467 h 1009861"/>
                <a:gd name="connsiteX99" fmla="*/ 519447 w 816463"/>
                <a:gd name="connsiteY99" fmla="*/ 293514 h 1009861"/>
                <a:gd name="connsiteX100" fmla="*/ 553517 w 816463"/>
                <a:gd name="connsiteY100" fmla="*/ 361247 h 1009861"/>
                <a:gd name="connsiteX101" fmla="*/ 608178 w 816463"/>
                <a:gd name="connsiteY101" fmla="*/ 469857 h 1009861"/>
                <a:gd name="connsiteX102" fmla="*/ 790821 w 816463"/>
                <a:gd name="connsiteY102" fmla="*/ 391863 h 1009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816463" h="1009861">
                  <a:moveTo>
                    <a:pt x="311743" y="854176"/>
                  </a:moveTo>
                  <a:lnTo>
                    <a:pt x="385403" y="1000718"/>
                  </a:lnTo>
                  <a:lnTo>
                    <a:pt x="367250" y="1009861"/>
                  </a:lnTo>
                  <a:lnTo>
                    <a:pt x="293590" y="863320"/>
                  </a:lnTo>
                  <a:close/>
                  <a:moveTo>
                    <a:pt x="815374" y="395385"/>
                  </a:moveTo>
                  <a:cubicBezTo>
                    <a:pt x="817900" y="400397"/>
                    <a:pt x="815885" y="406503"/>
                    <a:pt x="810873" y="409030"/>
                  </a:cubicBezTo>
                  <a:cubicBezTo>
                    <a:pt x="809813" y="409565"/>
                    <a:pt x="808665" y="409910"/>
                    <a:pt x="807483" y="410049"/>
                  </a:cubicBezTo>
                  <a:cubicBezTo>
                    <a:pt x="742730" y="417737"/>
                    <a:pt x="681838" y="443306"/>
                    <a:pt x="610108" y="493022"/>
                  </a:cubicBezTo>
                  <a:cubicBezTo>
                    <a:pt x="580136" y="513783"/>
                    <a:pt x="550604" y="537049"/>
                    <a:pt x="522055" y="559536"/>
                  </a:cubicBezTo>
                  <a:cubicBezTo>
                    <a:pt x="493505" y="582024"/>
                    <a:pt x="463398" y="605697"/>
                    <a:pt x="432918" y="626829"/>
                  </a:cubicBezTo>
                  <a:cubicBezTo>
                    <a:pt x="363322" y="675056"/>
                    <a:pt x="303208" y="701336"/>
                    <a:pt x="239878" y="711496"/>
                  </a:cubicBezTo>
                  <a:lnTo>
                    <a:pt x="280992" y="793284"/>
                  </a:lnTo>
                  <a:lnTo>
                    <a:pt x="262907" y="802360"/>
                  </a:lnTo>
                  <a:lnTo>
                    <a:pt x="0" y="279087"/>
                  </a:lnTo>
                  <a:lnTo>
                    <a:pt x="18220" y="269976"/>
                  </a:lnTo>
                  <a:lnTo>
                    <a:pt x="34510" y="302353"/>
                  </a:lnTo>
                  <a:cubicBezTo>
                    <a:pt x="96723" y="293751"/>
                    <a:pt x="155888" y="268283"/>
                    <a:pt x="225146" y="220328"/>
                  </a:cubicBezTo>
                  <a:cubicBezTo>
                    <a:pt x="255118" y="199568"/>
                    <a:pt x="284649" y="176301"/>
                    <a:pt x="313199" y="153780"/>
                  </a:cubicBezTo>
                  <a:cubicBezTo>
                    <a:pt x="341749" y="131259"/>
                    <a:pt x="371822" y="107620"/>
                    <a:pt x="402302" y="86487"/>
                  </a:cubicBezTo>
                  <a:cubicBezTo>
                    <a:pt x="476809" y="34840"/>
                    <a:pt x="540614" y="8153"/>
                    <a:pt x="608889" y="59"/>
                  </a:cubicBezTo>
                  <a:cubicBezTo>
                    <a:pt x="613095" y="-395"/>
                    <a:pt x="617142" y="1804"/>
                    <a:pt x="619049" y="5579"/>
                  </a:cubicBezTo>
                  <a:lnTo>
                    <a:pt x="717262" y="200753"/>
                  </a:lnTo>
                  <a:lnTo>
                    <a:pt x="717262" y="200753"/>
                  </a:lnTo>
                  <a:close/>
                  <a:moveTo>
                    <a:pt x="539767" y="378722"/>
                  </a:moveTo>
                  <a:lnTo>
                    <a:pt x="530589" y="360468"/>
                  </a:lnTo>
                  <a:lnTo>
                    <a:pt x="507763" y="315121"/>
                  </a:lnTo>
                  <a:cubicBezTo>
                    <a:pt x="496384" y="360400"/>
                    <a:pt x="485479" y="407238"/>
                    <a:pt x="474912" y="452789"/>
                  </a:cubicBezTo>
                  <a:cubicBezTo>
                    <a:pt x="463872" y="500202"/>
                    <a:pt x="452526" y="549275"/>
                    <a:pt x="440572" y="596451"/>
                  </a:cubicBezTo>
                  <a:cubicBezTo>
                    <a:pt x="460892" y="581618"/>
                    <a:pt x="481008" y="565971"/>
                    <a:pt x="500719" y="550562"/>
                  </a:cubicBezTo>
                  <a:lnTo>
                    <a:pt x="498585" y="550054"/>
                  </a:lnTo>
                  <a:lnTo>
                    <a:pt x="501023" y="539487"/>
                  </a:lnTo>
                  <a:cubicBezTo>
                    <a:pt x="513283" y="486181"/>
                    <a:pt x="526220" y="431114"/>
                    <a:pt x="539767" y="378722"/>
                  </a:cubicBezTo>
                  <a:close/>
                  <a:moveTo>
                    <a:pt x="422250" y="585952"/>
                  </a:moveTo>
                  <a:cubicBezTo>
                    <a:pt x="433629" y="540639"/>
                    <a:pt x="444534" y="493767"/>
                    <a:pt x="455100" y="448183"/>
                  </a:cubicBezTo>
                  <a:cubicBezTo>
                    <a:pt x="465260" y="404833"/>
                    <a:pt x="475420" y="360299"/>
                    <a:pt x="486359" y="316983"/>
                  </a:cubicBezTo>
                  <a:cubicBezTo>
                    <a:pt x="466987" y="331275"/>
                    <a:pt x="447887" y="346210"/>
                    <a:pt x="429192" y="361010"/>
                  </a:cubicBezTo>
                  <a:lnTo>
                    <a:pt x="428989" y="361891"/>
                  </a:lnTo>
                  <a:cubicBezTo>
                    <a:pt x="416628" y="415163"/>
                    <a:pt x="403860" y="470264"/>
                    <a:pt x="390279" y="522520"/>
                  </a:cubicBezTo>
                  <a:lnTo>
                    <a:pt x="402912" y="547581"/>
                  </a:lnTo>
                  <a:close/>
                  <a:moveTo>
                    <a:pt x="233883" y="257107"/>
                  </a:moveTo>
                  <a:cubicBezTo>
                    <a:pt x="205503" y="361687"/>
                    <a:pt x="177834" y="436600"/>
                    <a:pt x="146135" y="494817"/>
                  </a:cubicBezTo>
                  <a:cubicBezTo>
                    <a:pt x="171415" y="490218"/>
                    <a:pt x="196124" y="482893"/>
                    <a:pt x="219829" y="472973"/>
                  </a:cubicBezTo>
                  <a:cubicBezTo>
                    <a:pt x="235407" y="430233"/>
                    <a:pt x="250309" y="381703"/>
                    <a:pt x="266057" y="321047"/>
                  </a:cubicBezTo>
                  <a:close/>
                  <a:moveTo>
                    <a:pt x="342257" y="427050"/>
                  </a:moveTo>
                  <a:lnTo>
                    <a:pt x="376326" y="494783"/>
                  </a:lnTo>
                  <a:cubicBezTo>
                    <a:pt x="385741" y="457530"/>
                    <a:pt x="394818" y="418922"/>
                    <a:pt x="403657" y="380991"/>
                  </a:cubicBezTo>
                  <a:cubicBezTo>
                    <a:pt x="383472" y="396672"/>
                    <a:pt x="362983" y="412352"/>
                    <a:pt x="342155" y="427084"/>
                  </a:cubicBezTo>
                  <a:close/>
                  <a:moveTo>
                    <a:pt x="503259" y="261103"/>
                  </a:moveTo>
                  <a:cubicBezTo>
                    <a:pt x="531639" y="156523"/>
                    <a:pt x="559308" y="81610"/>
                    <a:pt x="591007" y="23393"/>
                  </a:cubicBezTo>
                  <a:cubicBezTo>
                    <a:pt x="565770" y="27982"/>
                    <a:pt x="541108" y="35295"/>
                    <a:pt x="517449" y="45203"/>
                  </a:cubicBezTo>
                  <a:cubicBezTo>
                    <a:pt x="501836" y="87977"/>
                    <a:pt x="486969" y="136643"/>
                    <a:pt x="471153" y="197299"/>
                  </a:cubicBezTo>
                  <a:close/>
                  <a:moveTo>
                    <a:pt x="282380" y="353322"/>
                  </a:moveTo>
                  <a:lnTo>
                    <a:pt x="279908" y="348412"/>
                  </a:lnTo>
                  <a:cubicBezTo>
                    <a:pt x="268258" y="391388"/>
                    <a:pt x="257116" y="428168"/>
                    <a:pt x="245635" y="461357"/>
                  </a:cubicBezTo>
                  <a:cubicBezTo>
                    <a:pt x="269972" y="449162"/>
                    <a:pt x="293451" y="435320"/>
                    <a:pt x="315908" y="419938"/>
                  </a:cubicBezTo>
                  <a:close/>
                  <a:moveTo>
                    <a:pt x="214308" y="252061"/>
                  </a:moveTo>
                  <a:cubicBezTo>
                    <a:pt x="193854" y="265311"/>
                    <a:pt x="172576" y="277245"/>
                    <a:pt x="150605" y="287790"/>
                  </a:cubicBezTo>
                  <a:cubicBezTo>
                    <a:pt x="132385" y="339200"/>
                    <a:pt x="113352" y="381669"/>
                    <a:pt x="92625" y="417263"/>
                  </a:cubicBezTo>
                  <a:lnTo>
                    <a:pt x="127508" y="486554"/>
                  </a:lnTo>
                  <a:cubicBezTo>
                    <a:pt x="158699" y="429827"/>
                    <a:pt x="186063" y="355828"/>
                    <a:pt x="214207" y="252061"/>
                  </a:cubicBezTo>
                  <a:close/>
                  <a:moveTo>
                    <a:pt x="692641" y="196723"/>
                  </a:moveTo>
                  <a:lnTo>
                    <a:pt x="655388" y="122893"/>
                  </a:lnTo>
                  <a:cubicBezTo>
                    <a:pt x="638722" y="153884"/>
                    <a:pt x="624291" y="186026"/>
                    <a:pt x="612208" y="219075"/>
                  </a:cubicBezTo>
                  <a:cubicBezTo>
                    <a:pt x="638092" y="208623"/>
                    <a:pt x="665074" y="201124"/>
                    <a:pt x="692641" y="196723"/>
                  </a:cubicBezTo>
                  <a:close/>
                  <a:moveTo>
                    <a:pt x="609532" y="31623"/>
                  </a:moveTo>
                  <a:cubicBezTo>
                    <a:pt x="578307" y="88383"/>
                    <a:pt x="550977" y="162280"/>
                    <a:pt x="522834" y="266183"/>
                  </a:cubicBezTo>
                  <a:cubicBezTo>
                    <a:pt x="543282" y="252892"/>
                    <a:pt x="564561" y="240924"/>
                    <a:pt x="586537" y="230352"/>
                  </a:cubicBezTo>
                  <a:cubicBezTo>
                    <a:pt x="604757" y="179011"/>
                    <a:pt x="623790" y="136576"/>
                    <a:pt x="644483" y="101049"/>
                  </a:cubicBezTo>
                  <a:close/>
                  <a:moveTo>
                    <a:pt x="421234" y="98205"/>
                  </a:moveTo>
                  <a:lnTo>
                    <a:pt x="455100" y="165362"/>
                  </a:lnTo>
                  <a:lnTo>
                    <a:pt x="457403" y="169900"/>
                  </a:lnTo>
                  <a:cubicBezTo>
                    <a:pt x="469053" y="126822"/>
                    <a:pt x="480229" y="89975"/>
                    <a:pt x="491744" y="56752"/>
                  </a:cubicBezTo>
                  <a:cubicBezTo>
                    <a:pt x="467316" y="68934"/>
                    <a:pt x="443758" y="82785"/>
                    <a:pt x="421234" y="98205"/>
                  </a:cubicBezTo>
                  <a:close/>
                  <a:moveTo>
                    <a:pt x="243942" y="231944"/>
                  </a:moveTo>
                  <a:lnTo>
                    <a:pt x="308288" y="360062"/>
                  </a:lnTo>
                  <a:lnTo>
                    <a:pt x="332537" y="408254"/>
                  </a:lnTo>
                  <a:cubicBezTo>
                    <a:pt x="359325" y="389187"/>
                    <a:pt x="385572" y="368596"/>
                    <a:pt x="411074" y="348547"/>
                  </a:cubicBezTo>
                  <a:lnTo>
                    <a:pt x="413173" y="346888"/>
                  </a:lnTo>
                  <a:cubicBezTo>
                    <a:pt x="439115" y="326568"/>
                    <a:pt x="465836" y="305536"/>
                    <a:pt x="493099" y="286232"/>
                  </a:cubicBezTo>
                  <a:lnTo>
                    <a:pt x="428752" y="158623"/>
                  </a:lnTo>
                  <a:lnTo>
                    <a:pt x="404300" y="109923"/>
                  </a:lnTo>
                  <a:cubicBezTo>
                    <a:pt x="377613" y="128922"/>
                    <a:pt x="351299" y="149648"/>
                    <a:pt x="325763" y="169731"/>
                  </a:cubicBezTo>
                  <a:cubicBezTo>
                    <a:pt x="299314" y="190627"/>
                    <a:pt x="271915" y="212200"/>
                    <a:pt x="243942" y="231944"/>
                  </a:cubicBezTo>
                  <a:close/>
                  <a:moveTo>
                    <a:pt x="44433" y="321454"/>
                  </a:moveTo>
                  <a:lnTo>
                    <a:pt x="81686" y="395385"/>
                  </a:lnTo>
                  <a:cubicBezTo>
                    <a:pt x="98376" y="364353"/>
                    <a:pt x="112817" y="332165"/>
                    <a:pt x="124900" y="299068"/>
                  </a:cubicBezTo>
                  <a:cubicBezTo>
                    <a:pt x="99001" y="309521"/>
                    <a:pt x="72009" y="317030"/>
                    <a:pt x="44433" y="321454"/>
                  </a:cubicBezTo>
                  <a:close/>
                  <a:moveTo>
                    <a:pt x="414020" y="615078"/>
                  </a:moveTo>
                  <a:lnTo>
                    <a:pt x="379679" y="546836"/>
                  </a:lnTo>
                  <a:lnTo>
                    <a:pt x="325255" y="438700"/>
                  </a:lnTo>
                  <a:cubicBezTo>
                    <a:pt x="259927" y="482727"/>
                    <a:pt x="202624" y="507077"/>
                    <a:pt x="142613" y="516593"/>
                  </a:cubicBezTo>
                  <a:lnTo>
                    <a:pt x="230971" y="692158"/>
                  </a:lnTo>
                  <a:cubicBezTo>
                    <a:pt x="290949" y="683827"/>
                    <a:pt x="348014" y="659782"/>
                    <a:pt x="414020" y="615112"/>
                  </a:cubicBezTo>
                  <a:close/>
                  <a:moveTo>
                    <a:pt x="591312" y="481338"/>
                  </a:moveTo>
                  <a:lnTo>
                    <a:pt x="553551" y="406324"/>
                  </a:lnTo>
                  <a:cubicBezTo>
                    <a:pt x="543120" y="447844"/>
                    <a:pt x="533231" y="490652"/>
                    <a:pt x="523342" y="532612"/>
                  </a:cubicBezTo>
                  <a:cubicBezTo>
                    <a:pt x="545524" y="515273"/>
                    <a:pt x="568181" y="497560"/>
                    <a:pt x="591312" y="481372"/>
                  </a:cubicBezTo>
                  <a:close/>
                  <a:moveTo>
                    <a:pt x="790821" y="391829"/>
                  </a:moveTo>
                  <a:lnTo>
                    <a:pt x="702496" y="216467"/>
                  </a:lnTo>
                  <a:cubicBezTo>
                    <a:pt x="642552" y="224798"/>
                    <a:pt x="585453" y="248844"/>
                    <a:pt x="519447" y="293514"/>
                  </a:cubicBezTo>
                  <a:lnTo>
                    <a:pt x="553517" y="361247"/>
                  </a:lnTo>
                  <a:lnTo>
                    <a:pt x="608178" y="469857"/>
                  </a:lnTo>
                  <a:cubicBezTo>
                    <a:pt x="673540" y="425797"/>
                    <a:pt x="730809" y="401345"/>
                    <a:pt x="790821" y="391863"/>
                  </a:cubicBezTo>
                  <a:close/>
                </a:path>
              </a:pathLst>
            </a:custGeom>
            <a:grpFill/>
            <a:ln w="33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0" name="ee4p_icon_group">
            <a:extLst>
              <a:ext uri="{FF2B5EF4-FFF2-40B4-BE49-F238E27FC236}">
                <a16:creationId xmlns:a16="http://schemas.microsoft.com/office/drawing/2014/main" id="{7CDCC086-73B1-3DF3-5235-E26D1F079D9C}"/>
              </a:ext>
            </a:extLst>
          </p:cNvPr>
          <p:cNvGrpSpPr>
            <a:grpSpLocks noChangeAspect="1"/>
          </p:cNvGrpSpPr>
          <p:nvPr/>
        </p:nvGrpSpPr>
        <p:grpSpPr>
          <a:xfrm>
            <a:off x="536635" y="3788033"/>
            <a:ext cx="1075777" cy="1075777"/>
            <a:chOff x="4032033" y="2888999"/>
            <a:chExt cx="1080000" cy="1080000"/>
          </a:xfrm>
        </p:grpSpPr>
        <p:grpSp>
          <p:nvGrpSpPr>
            <p:cNvPr id="31" name="ee4p_icon_frame">
              <a:extLst>
                <a:ext uri="{FF2B5EF4-FFF2-40B4-BE49-F238E27FC236}">
                  <a16:creationId xmlns:a16="http://schemas.microsoft.com/office/drawing/2014/main" id="{615713FA-A0D8-D825-9E75-F31E1552AF4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32033" y="2888999"/>
              <a:ext cx="1080000" cy="1080000"/>
              <a:chOff x="4737100" y="1701800"/>
              <a:chExt cx="1098550" cy="1098550"/>
            </a:xfrm>
            <a:solidFill>
              <a:schemeClr val="accent3"/>
            </a:solidFill>
          </p:grpSpPr>
          <p:cxnSp>
            <p:nvCxnSpPr>
              <p:cNvPr id="33" name="ee4p_icon_frame_top">
                <a:extLst>
                  <a:ext uri="{FF2B5EF4-FFF2-40B4-BE49-F238E27FC236}">
                    <a16:creationId xmlns:a16="http://schemas.microsoft.com/office/drawing/2014/main" id="{D43F3526-DADB-C312-B37C-8D6E417BFB8B}"/>
                  </a:ext>
                </a:extLst>
              </p:cNvPr>
              <p:cNvCxnSpPr/>
              <p:nvPr/>
            </p:nvCxnSpPr>
            <p:spPr>
              <a:xfrm>
                <a:off x="4737100" y="1701800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ee4p_icon_frame_bottom">
                <a:extLst>
                  <a:ext uri="{FF2B5EF4-FFF2-40B4-BE49-F238E27FC236}">
                    <a16:creationId xmlns:a16="http://schemas.microsoft.com/office/drawing/2014/main" id="{613F0A0F-5B3F-A020-6FFE-4A7D47FB3E25}"/>
                  </a:ext>
                </a:extLst>
              </p:cNvPr>
              <p:cNvCxnSpPr/>
              <p:nvPr/>
            </p:nvCxnSpPr>
            <p:spPr>
              <a:xfrm>
                <a:off x="4737100" y="2800350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ee4p_icon_frame_left">
                <a:extLst>
                  <a:ext uri="{FF2B5EF4-FFF2-40B4-BE49-F238E27FC236}">
                    <a16:creationId xmlns:a16="http://schemas.microsoft.com/office/drawing/2014/main" id="{232821EF-1439-5682-67CA-139814E0F68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187825" y="2251075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ee4p_icon_frame_right">
                <a:extLst>
                  <a:ext uri="{FF2B5EF4-FFF2-40B4-BE49-F238E27FC236}">
                    <a16:creationId xmlns:a16="http://schemas.microsoft.com/office/drawing/2014/main" id="{948F9F78-0B5B-6D8C-878B-6CE6E064D5D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286375" y="2251075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ee4p_icon">
              <a:extLst>
                <a:ext uri="{FF2B5EF4-FFF2-40B4-BE49-F238E27FC236}">
                  <a16:creationId xmlns:a16="http://schemas.microsoft.com/office/drawing/2014/main" id="{1CEED01D-0931-F139-5CB2-9572F56C71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07289" y="2921304"/>
              <a:ext cx="729487" cy="1015390"/>
            </a:xfrm>
            <a:custGeom>
              <a:avLst/>
              <a:gdLst>
                <a:gd name="connsiteX0" fmla="*/ 719328 w 729487"/>
                <a:gd name="connsiteY0" fmla="*/ 138786 h 1015390"/>
                <a:gd name="connsiteX1" fmla="*/ 590262 w 729487"/>
                <a:gd name="connsiteY1" fmla="*/ 138786 h 1015390"/>
                <a:gd name="connsiteX2" fmla="*/ 590262 w 729487"/>
                <a:gd name="connsiteY2" fmla="*/ 159106 h 1015390"/>
                <a:gd name="connsiteX3" fmla="*/ 709168 w 729487"/>
                <a:gd name="connsiteY3" fmla="*/ 159106 h 1015390"/>
                <a:gd name="connsiteX4" fmla="*/ 709168 w 729487"/>
                <a:gd name="connsiteY4" fmla="*/ 995070 h 1015390"/>
                <a:gd name="connsiteX5" fmla="*/ 20252 w 729487"/>
                <a:gd name="connsiteY5" fmla="*/ 995070 h 1015390"/>
                <a:gd name="connsiteX6" fmla="*/ 20252 w 729487"/>
                <a:gd name="connsiteY6" fmla="*/ 159106 h 1015390"/>
                <a:gd name="connsiteX7" fmla="*/ 189586 w 729487"/>
                <a:gd name="connsiteY7" fmla="*/ 159106 h 1015390"/>
                <a:gd name="connsiteX8" fmla="*/ 189586 w 729487"/>
                <a:gd name="connsiteY8" fmla="*/ 213055 h 1015390"/>
                <a:gd name="connsiteX9" fmla="*/ 199746 w 729487"/>
                <a:gd name="connsiteY9" fmla="*/ 223215 h 1015390"/>
                <a:gd name="connsiteX10" fmla="*/ 529539 w 729487"/>
                <a:gd name="connsiteY10" fmla="*/ 223215 h 1015390"/>
                <a:gd name="connsiteX11" fmla="*/ 539699 w 729487"/>
                <a:gd name="connsiteY11" fmla="*/ 213055 h 1015390"/>
                <a:gd name="connsiteX12" fmla="*/ 539699 w 729487"/>
                <a:gd name="connsiteY12" fmla="*/ 84531 h 1015390"/>
                <a:gd name="connsiteX13" fmla="*/ 529539 w 729487"/>
                <a:gd name="connsiteY13" fmla="*/ 74371 h 1015390"/>
                <a:gd name="connsiteX14" fmla="*/ 463499 w 729487"/>
                <a:gd name="connsiteY14" fmla="*/ 74371 h 1015390"/>
                <a:gd name="connsiteX15" fmla="*/ 364710 w 729487"/>
                <a:gd name="connsiteY15" fmla="*/ 0 h 1015390"/>
                <a:gd name="connsiteX16" fmla="*/ 265921 w 729487"/>
                <a:gd name="connsiteY16" fmla="*/ 74507 h 1015390"/>
                <a:gd name="connsiteX17" fmla="*/ 199813 w 729487"/>
                <a:gd name="connsiteY17" fmla="*/ 74507 h 1015390"/>
                <a:gd name="connsiteX18" fmla="*/ 189653 w 729487"/>
                <a:gd name="connsiteY18" fmla="*/ 84667 h 1015390"/>
                <a:gd name="connsiteX19" fmla="*/ 189653 w 729487"/>
                <a:gd name="connsiteY19" fmla="*/ 138853 h 1015390"/>
                <a:gd name="connsiteX20" fmla="*/ 10160 w 729487"/>
                <a:gd name="connsiteY20" fmla="*/ 138853 h 1015390"/>
                <a:gd name="connsiteX21" fmla="*/ 0 w 729487"/>
                <a:gd name="connsiteY21" fmla="*/ 149013 h 1015390"/>
                <a:gd name="connsiteX22" fmla="*/ 0 w 729487"/>
                <a:gd name="connsiteY22" fmla="*/ 1005230 h 1015390"/>
                <a:gd name="connsiteX23" fmla="*/ 10160 w 729487"/>
                <a:gd name="connsiteY23" fmla="*/ 1015390 h 1015390"/>
                <a:gd name="connsiteX24" fmla="*/ 719328 w 729487"/>
                <a:gd name="connsiteY24" fmla="*/ 1015390 h 1015390"/>
                <a:gd name="connsiteX25" fmla="*/ 729488 w 729487"/>
                <a:gd name="connsiteY25" fmla="*/ 1005230 h 1015390"/>
                <a:gd name="connsiteX26" fmla="*/ 729488 w 729487"/>
                <a:gd name="connsiteY26" fmla="*/ 148946 h 1015390"/>
                <a:gd name="connsiteX27" fmla="*/ 719328 w 729487"/>
                <a:gd name="connsiteY27" fmla="*/ 138786 h 1015390"/>
                <a:gd name="connsiteX28" fmla="*/ 209973 w 729487"/>
                <a:gd name="connsiteY28" fmla="*/ 94759 h 1015390"/>
                <a:gd name="connsiteX29" fmla="*/ 275370 w 729487"/>
                <a:gd name="connsiteY29" fmla="*/ 94759 h 1015390"/>
                <a:gd name="connsiteX30" fmla="*/ 285530 w 729487"/>
                <a:gd name="connsiteY30" fmla="*/ 84599 h 1015390"/>
                <a:gd name="connsiteX31" fmla="*/ 364710 w 729487"/>
                <a:gd name="connsiteY31" fmla="*/ 20252 h 1015390"/>
                <a:gd name="connsiteX32" fmla="*/ 443890 w 729487"/>
                <a:gd name="connsiteY32" fmla="*/ 84599 h 1015390"/>
                <a:gd name="connsiteX33" fmla="*/ 454050 w 729487"/>
                <a:gd name="connsiteY33" fmla="*/ 94759 h 1015390"/>
                <a:gd name="connsiteX34" fmla="*/ 519447 w 729487"/>
                <a:gd name="connsiteY34" fmla="*/ 94759 h 1015390"/>
                <a:gd name="connsiteX35" fmla="*/ 519447 w 729487"/>
                <a:gd name="connsiteY35" fmla="*/ 202895 h 1015390"/>
                <a:gd name="connsiteX36" fmla="*/ 209973 w 729487"/>
                <a:gd name="connsiteY36" fmla="*/ 202895 h 1015390"/>
                <a:gd name="connsiteX37" fmla="*/ 610650 w 729487"/>
                <a:gd name="connsiteY37" fmla="*/ 345779 h 1015390"/>
                <a:gd name="connsiteX38" fmla="*/ 319905 w 729487"/>
                <a:gd name="connsiteY38" fmla="*/ 345779 h 1015390"/>
                <a:gd name="connsiteX39" fmla="*/ 319905 w 729487"/>
                <a:gd name="connsiteY39" fmla="*/ 325459 h 1015390"/>
                <a:gd name="connsiteX40" fmla="*/ 610650 w 729487"/>
                <a:gd name="connsiteY40" fmla="*/ 325459 h 1015390"/>
                <a:gd name="connsiteX41" fmla="*/ 610650 w 729487"/>
                <a:gd name="connsiteY41" fmla="*/ 437219 h 1015390"/>
                <a:gd name="connsiteX42" fmla="*/ 319905 w 729487"/>
                <a:gd name="connsiteY42" fmla="*/ 437219 h 1015390"/>
                <a:gd name="connsiteX43" fmla="*/ 319905 w 729487"/>
                <a:gd name="connsiteY43" fmla="*/ 416899 h 1015390"/>
                <a:gd name="connsiteX44" fmla="*/ 610650 w 729487"/>
                <a:gd name="connsiteY44" fmla="*/ 416899 h 1015390"/>
                <a:gd name="connsiteX45" fmla="*/ 271204 w 729487"/>
                <a:gd name="connsiteY45" fmla="*/ 305139 h 1015390"/>
                <a:gd name="connsiteX46" fmla="*/ 250647 w 729487"/>
                <a:gd name="connsiteY46" fmla="*/ 330742 h 1015390"/>
                <a:gd name="connsiteX47" fmla="*/ 250647 w 729487"/>
                <a:gd name="connsiteY47" fmla="*/ 447074 h 1015390"/>
                <a:gd name="connsiteX48" fmla="*/ 240487 w 729487"/>
                <a:gd name="connsiteY48" fmla="*/ 457234 h 1015390"/>
                <a:gd name="connsiteX49" fmla="*/ 118770 w 729487"/>
                <a:gd name="connsiteY49" fmla="*/ 457234 h 1015390"/>
                <a:gd name="connsiteX50" fmla="*/ 108610 w 729487"/>
                <a:gd name="connsiteY50" fmla="*/ 447074 h 1015390"/>
                <a:gd name="connsiteX51" fmla="*/ 108610 w 729487"/>
                <a:gd name="connsiteY51" fmla="*/ 325560 h 1015390"/>
                <a:gd name="connsiteX52" fmla="*/ 118770 w 729487"/>
                <a:gd name="connsiteY52" fmla="*/ 315400 h 1015390"/>
                <a:gd name="connsiteX53" fmla="*/ 193954 w 729487"/>
                <a:gd name="connsiteY53" fmla="*/ 315400 h 1015390"/>
                <a:gd name="connsiteX54" fmla="*/ 193954 w 729487"/>
                <a:gd name="connsiteY54" fmla="*/ 335720 h 1015390"/>
                <a:gd name="connsiteX55" fmla="*/ 128930 w 729487"/>
                <a:gd name="connsiteY55" fmla="*/ 335720 h 1015390"/>
                <a:gd name="connsiteX56" fmla="*/ 128930 w 729487"/>
                <a:gd name="connsiteY56" fmla="*/ 437083 h 1015390"/>
                <a:gd name="connsiteX57" fmla="*/ 230327 w 729487"/>
                <a:gd name="connsiteY57" fmla="*/ 437083 h 1015390"/>
                <a:gd name="connsiteX58" fmla="*/ 230327 w 729487"/>
                <a:gd name="connsiteY58" fmla="*/ 356243 h 1015390"/>
                <a:gd name="connsiteX59" fmla="*/ 187554 w 729487"/>
                <a:gd name="connsiteY59" fmla="*/ 409482 h 1015390"/>
                <a:gd name="connsiteX60" fmla="*/ 179629 w 729487"/>
                <a:gd name="connsiteY60" fmla="*/ 413275 h 1015390"/>
                <a:gd name="connsiteX61" fmla="*/ 179629 w 729487"/>
                <a:gd name="connsiteY61" fmla="*/ 413275 h 1015390"/>
                <a:gd name="connsiteX62" fmla="*/ 171670 w 729487"/>
                <a:gd name="connsiteY62" fmla="*/ 409482 h 1015390"/>
                <a:gd name="connsiteX63" fmla="*/ 145051 w 729487"/>
                <a:gd name="connsiteY63" fmla="*/ 376022 h 1015390"/>
                <a:gd name="connsiteX64" fmla="*/ 160968 w 729487"/>
                <a:gd name="connsiteY64" fmla="*/ 363389 h 1015390"/>
                <a:gd name="connsiteX65" fmla="*/ 179663 w 729487"/>
                <a:gd name="connsiteY65" fmla="*/ 386893 h 1015390"/>
                <a:gd name="connsiteX66" fmla="*/ 255355 w 729487"/>
                <a:gd name="connsiteY66" fmla="*/ 292608 h 1015390"/>
                <a:gd name="connsiteX67" fmla="*/ 610650 w 729487"/>
                <a:gd name="connsiteY67" fmla="*/ 561543 h 1015390"/>
                <a:gd name="connsiteX68" fmla="*/ 319905 w 729487"/>
                <a:gd name="connsiteY68" fmla="*/ 561543 h 1015390"/>
                <a:gd name="connsiteX69" fmla="*/ 319905 w 729487"/>
                <a:gd name="connsiteY69" fmla="*/ 541223 h 1015390"/>
                <a:gd name="connsiteX70" fmla="*/ 610650 w 729487"/>
                <a:gd name="connsiteY70" fmla="*/ 541223 h 1015390"/>
                <a:gd name="connsiteX71" fmla="*/ 610650 w 729487"/>
                <a:gd name="connsiteY71" fmla="*/ 652983 h 1015390"/>
                <a:gd name="connsiteX72" fmla="*/ 319905 w 729487"/>
                <a:gd name="connsiteY72" fmla="*/ 652983 h 1015390"/>
                <a:gd name="connsiteX73" fmla="*/ 319905 w 729487"/>
                <a:gd name="connsiteY73" fmla="*/ 632663 h 1015390"/>
                <a:gd name="connsiteX74" fmla="*/ 610650 w 729487"/>
                <a:gd name="connsiteY74" fmla="*/ 632663 h 1015390"/>
                <a:gd name="connsiteX75" fmla="*/ 271204 w 729487"/>
                <a:gd name="connsiteY75" fmla="*/ 521242 h 1015390"/>
                <a:gd name="connsiteX76" fmla="*/ 250647 w 729487"/>
                <a:gd name="connsiteY76" fmla="*/ 546879 h 1015390"/>
                <a:gd name="connsiteX77" fmla="*/ 250647 w 729487"/>
                <a:gd name="connsiteY77" fmla="*/ 663211 h 1015390"/>
                <a:gd name="connsiteX78" fmla="*/ 240487 w 729487"/>
                <a:gd name="connsiteY78" fmla="*/ 673371 h 1015390"/>
                <a:gd name="connsiteX79" fmla="*/ 118770 w 729487"/>
                <a:gd name="connsiteY79" fmla="*/ 673371 h 1015390"/>
                <a:gd name="connsiteX80" fmla="*/ 108610 w 729487"/>
                <a:gd name="connsiteY80" fmla="*/ 663211 h 1015390"/>
                <a:gd name="connsiteX81" fmla="*/ 108610 w 729487"/>
                <a:gd name="connsiteY81" fmla="*/ 541562 h 1015390"/>
                <a:gd name="connsiteX82" fmla="*/ 118770 w 729487"/>
                <a:gd name="connsiteY82" fmla="*/ 531402 h 1015390"/>
                <a:gd name="connsiteX83" fmla="*/ 193954 w 729487"/>
                <a:gd name="connsiteY83" fmla="*/ 531402 h 1015390"/>
                <a:gd name="connsiteX84" fmla="*/ 193954 w 729487"/>
                <a:gd name="connsiteY84" fmla="*/ 551722 h 1015390"/>
                <a:gd name="connsiteX85" fmla="*/ 128930 w 729487"/>
                <a:gd name="connsiteY85" fmla="*/ 551722 h 1015390"/>
                <a:gd name="connsiteX86" fmla="*/ 128930 w 729487"/>
                <a:gd name="connsiteY86" fmla="*/ 653085 h 1015390"/>
                <a:gd name="connsiteX87" fmla="*/ 230327 w 729487"/>
                <a:gd name="connsiteY87" fmla="*/ 653085 h 1015390"/>
                <a:gd name="connsiteX88" fmla="*/ 230327 w 729487"/>
                <a:gd name="connsiteY88" fmla="*/ 572042 h 1015390"/>
                <a:gd name="connsiteX89" fmla="*/ 187554 w 729487"/>
                <a:gd name="connsiteY89" fmla="*/ 625314 h 1015390"/>
                <a:gd name="connsiteX90" fmla="*/ 179629 w 729487"/>
                <a:gd name="connsiteY90" fmla="*/ 629107 h 1015390"/>
                <a:gd name="connsiteX91" fmla="*/ 179629 w 729487"/>
                <a:gd name="connsiteY91" fmla="*/ 629107 h 1015390"/>
                <a:gd name="connsiteX92" fmla="*/ 171670 w 729487"/>
                <a:gd name="connsiteY92" fmla="*/ 625280 h 1015390"/>
                <a:gd name="connsiteX93" fmla="*/ 145051 w 729487"/>
                <a:gd name="connsiteY93" fmla="*/ 591820 h 1015390"/>
                <a:gd name="connsiteX94" fmla="*/ 160968 w 729487"/>
                <a:gd name="connsiteY94" fmla="*/ 579188 h 1015390"/>
                <a:gd name="connsiteX95" fmla="*/ 179663 w 729487"/>
                <a:gd name="connsiteY95" fmla="*/ 602691 h 1015390"/>
                <a:gd name="connsiteX96" fmla="*/ 255355 w 729487"/>
                <a:gd name="connsiteY96" fmla="*/ 508406 h 1015390"/>
                <a:gd name="connsiteX97" fmla="*/ 610650 w 729487"/>
                <a:gd name="connsiteY97" fmla="*/ 777511 h 1015390"/>
                <a:gd name="connsiteX98" fmla="*/ 319905 w 729487"/>
                <a:gd name="connsiteY98" fmla="*/ 777511 h 1015390"/>
                <a:gd name="connsiteX99" fmla="*/ 319905 w 729487"/>
                <a:gd name="connsiteY99" fmla="*/ 757191 h 1015390"/>
                <a:gd name="connsiteX100" fmla="*/ 610650 w 729487"/>
                <a:gd name="connsiteY100" fmla="*/ 757191 h 1015390"/>
                <a:gd name="connsiteX101" fmla="*/ 319905 w 729487"/>
                <a:gd name="connsiteY101" fmla="*/ 848631 h 1015390"/>
                <a:gd name="connsiteX102" fmla="*/ 610650 w 729487"/>
                <a:gd name="connsiteY102" fmla="*/ 848631 h 1015390"/>
                <a:gd name="connsiteX103" fmla="*/ 610650 w 729487"/>
                <a:gd name="connsiteY103" fmla="*/ 868951 h 1015390"/>
                <a:gd name="connsiteX104" fmla="*/ 319905 w 729487"/>
                <a:gd name="connsiteY104" fmla="*/ 868951 h 1015390"/>
                <a:gd name="connsiteX105" fmla="*/ 128930 w 729487"/>
                <a:gd name="connsiteY105" fmla="*/ 767351 h 1015390"/>
                <a:gd name="connsiteX106" fmla="*/ 128930 w 729487"/>
                <a:gd name="connsiteY106" fmla="*/ 868714 h 1015390"/>
                <a:gd name="connsiteX107" fmla="*/ 230327 w 729487"/>
                <a:gd name="connsiteY107" fmla="*/ 868714 h 1015390"/>
                <a:gd name="connsiteX108" fmla="*/ 230327 w 729487"/>
                <a:gd name="connsiteY108" fmla="*/ 787874 h 1015390"/>
                <a:gd name="connsiteX109" fmla="*/ 187554 w 729487"/>
                <a:gd name="connsiteY109" fmla="*/ 841146 h 1015390"/>
                <a:gd name="connsiteX110" fmla="*/ 179629 w 729487"/>
                <a:gd name="connsiteY110" fmla="*/ 844940 h 1015390"/>
                <a:gd name="connsiteX111" fmla="*/ 179629 w 729487"/>
                <a:gd name="connsiteY111" fmla="*/ 844940 h 1015390"/>
                <a:gd name="connsiteX112" fmla="*/ 171670 w 729487"/>
                <a:gd name="connsiteY112" fmla="*/ 841113 h 1015390"/>
                <a:gd name="connsiteX113" fmla="*/ 145051 w 729487"/>
                <a:gd name="connsiteY113" fmla="*/ 807652 h 1015390"/>
                <a:gd name="connsiteX114" fmla="*/ 160968 w 729487"/>
                <a:gd name="connsiteY114" fmla="*/ 795020 h 1015390"/>
                <a:gd name="connsiteX115" fmla="*/ 179663 w 729487"/>
                <a:gd name="connsiteY115" fmla="*/ 818490 h 1015390"/>
                <a:gd name="connsiteX116" fmla="*/ 255355 w 729487"/>
                <a:gd name="connsiteY116" fmla="*/ 724239 h 1015390"/>
                <a:gd name="connsiteX117" fmla="*/ 271204 w 729487"/>
                <a:gd name="connsiteY117" fmla="*/ 736939 h 1015390"/>
                <a:gd name="connsiteX118" fmla="*/ 250647 w 729487"/>
                <a:gd name="connsiteY118" fmla="*/ 762576 h 1015390"/>
                <a:gd name="connsiteX119" fmla="*/ 250647 w 729487"/>
                <a:gd name="connsiteY119" fmla="*/ 878908 h 1015390"/>
                <a:gd name="connsiteX120" fmla="*/ 240487 w 729487"/>
                <a:gd name="connsiteY120" fmla="*/ 889068 h 1015390"/>
                <a:gd name="connsiteX121" fmla="*/ 118770 w 729487"/>
                <a:gd name="connsiteY121" fmla="*/ 889068 h 1015390"/>
                <a:gd name="connsiteX122" fmla="*/ 108610 w 729487"/>
                <a:gd name="connsiteY122" fmla="*/ 878908 h 1015390"/>
                <a:gd name="connsiteX123" fmla="*/ 108610 w 729487"/>
                <a:gd name="connsiteY123" fmla="*/ 757225 h 1015390"/>
                <a:gd name="connsiteX124" fmla="*/ 118770 w 729487"/>
                <a:gd name="connsiteY124" fmla="*/ 747065 h 1015390"/>
                <a:gd name="connsiteX125" fmla="*/ 193954 w 729487"/>
                <a:gd name="connsiteY125" fmla="*/ 747065 h 1015390"/>
                <a:gd name="connsiteX126" fmla="*/ 193954 w 729487"/>
                <a:gd name="connsiteY126" fmla="*/ 767385 h 1015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729487" h="1015390">
                  <a:moveTo>
                    <a:pt x="719328" y="138786"/>
                  </a:moveTo>
                  <a:lnTo>
                    <a:pt x="590262" y="138786"/>
                  </a:lnTo>
                  <a:lnTo>
                    <a:pt x="590262" y="159106"/>
                  </a:lnTo>
                  <a:lnTo>
                    <a:pt x="709168" y="159106"/>
                  </a:lnTo>
                  <a:lnTo>
                    <a:pt x="709168" y="995070"/>
                  </a:lnTo>
                  <a:lnTo>
                    <a:pt x="20252" y="995070"/>
                  </a:lnTo>
                  <a:lnTo>
                    <a:pt x="20252" y="159106"/>
                  </a:lnTo>
                  <a:lnTo>
                    <a:pt x="189586" y="159106"/>
                  </a:lnTo>
                  <a:lnTo>
                    <a:pt x="189586" y="213055"/>
                  </a:lnTo>
                  <a:cubicBezTo>
                    <a:pt x="189586" y="218667"/>
                    <a:pt x="194134" y="223215"/>
                    <a:pt x="199746" y="223215"/>
                  </a:cubicBezTo>
                  <a:lnTo>
                    <a:pt x="529539" y="223215"/>
                  </a:lnTo>
                  <a:cubicBezTo>
                    <a:pt x="535151" y="223215"/>
                    <a:pt x="539699" y="218667"/>
                    <a:pt x="539699" y="213055"/>
                  </a:cubicBezTo>
                  <a:lnTo>
                    <a:pt x="539699" y="84531"/>
                  </a:lnTo>
                  <a:cubicBezTo>
                    <a:pt x="539699" y="78920"/>
                    <a:pt x="535151" y="74371"/>
                    <a:pt x="529539" y="74371"/>
                  </a:cubicBezTo>
                  <a:lnTo>
                    <a:pt x="463499" y="74371"/>
                  </a:lnTo>
                  <a:cubicBezTo>
                    <a:pt x="457573" y="32546"/>
                    <a:pt x="415510" y="0"/>
                    <a:pt x="364710" y="0"/>
                  </a:cubicBezTo>
                  <a:cubicBezTo>
                    <a:pt x="313910" y="0"/>
                    <a:pt x="271848" y="32546"/>
                    <a:pt x="265921" y="74507"/>
                  </a:cubicBezTo>
                  <a:lnTo>
                    <a:pt x="199813" y="74507"/>
                  </a:lnTo>
                  <a:cubicBezTo>
                    <a:pt x="194202" y="74507"/>
                    <a:pt x="189653" y="79055"/>
                    <a:pt x="189653" y="84667"/>
                  </a:cubicBezTo>
                  <a:lnTo>
                    <a:pt x="189653" y="138853"/>
                  </a:lnTo>
                  <a:lnTo>
                    <a:pt x="10160" y="138853"/>
                  </a:lnTo>
                  <a:cubicBezTo>
                    <a:pt x="4549" y="138853"/>
                    <a:pt x="0" y="143402"/>
                    <a:pt x="0" y="149013"/>
                  </a:cubicBezTo>
                  <a:lnTo>
                    <a:pt x="0" y="1005230"/>
                  </a:lnTo>
                  <a:cubicBezTo>
                    <a:pt x="0" y="1010842"/>
                    <a:pt x="4549" y="1015390"/>
                    <a:pt x="10160" y="1015390"/>
                  </a:cubicBezTo>
                  <a:lnTo>
                    <a:pt x="719328" y="1015390"/>
                  </a:lnTo>
                  <a:cubicBezTo>
                    <a:pt x="724940" y="1015390"/>
                    <a:pt x="729488" y="1010842"/>
                    <a:pt x="729488" y="1005230"/>
                  </a:cubicBezTo>
                  <a:lnTo>
                    <a:pt x="729488" y="148946"/>
                  </a:lnTo>
                  <a:cubicBezTo>
                    <a:pt x="729488" y="143334"/>
                    <a:pt x="724940" y="138786"/>
                    <a:pt x="719328" y="138786"/>
                  </a:cubicBezTo>
                  <a:close/>
                  <a:moveTo>
                    <a:pt x="209973" y="94759"/>
                  </a:moveTo>
                  <a:lnTo>
                    <a:pt x="275370" y="94759"/>
                  </a:lnTo>
                  <a:cubicBezTo>
                    <a:pt x="280982" y="94759"/>
                    <a:pt x="285530" y="90210"/>
                    <a:pt x="285530" y="84599"/>
                  </a:cubicBezTo>
                  <a:cubicBezTo>
                    <a:pt x="285530" y="49208"/>
                    <a:pt x="321056" y="20252"/>
                    <a:pt x="364710" y="20252"/>
                  </a:cubicBezTo>
                  <a:cubicBezTo>
                    <a:pt x="408364" y="20252"/>
                    <a:pt x="443890" y="49073"/>
                    <a:pt x="443890" y="84599"/>
                  </a:cubicBezTo>
                  <a:cubicBezTo>
                    <a:pt x="443890" y="90210"/>
                    <a:pt x="448439" y="94759"/>
                    <a:pt x="454050" y="94759"/>
                  </a:cubicBezTo>
                  <a:lnTo>
                    <a:pt x="519447" y="94759"/>
                  </a:lnTo>
                  <a:lnTo>
                    <a:pt x="519447" y="202895"/>
                  </a:lnTo>
                  <a:lnTo>
                    <a:pt x="209973" y="202895"/>
                  </a:lnTo>
                  <a:close/>
                  <a:moveTo>
                    <a:pt x="610650" y="345779"/>
                  </a:moveTo>
                  <a:lnTo>
                    <a:pt x="319905" y="345779"/>
                  </a:lnTo>
                  <a:lnTo>
                    <a:pt x="319905" y="325459"/>
                  </a:lnTo>
                  <a:lnTo>
                    <a:pt x="610650" y="325459"/>
                  </a:lnTo>
                  <a:close/>
                  <a:moveTo>
                    <a:pt x="610650" y="437219"/>
                  </a:moveTo>
                  <a:lnTo>
                    <a:pt x="319905" y="437219"/>
                  </a:lnTo>
                  <a:lnTo>
                    <a:pt x="319905" y="416899"/>
                  </a:lnTo>
                  <a:lnTo>
                    <a:pt x="610650" y="416899"/>
                  </a:lnTo>
                  <a:close/>
                  <a:moveTo>
                    <a:pt x="271204" y="305139"/>
                  </a:moveTo>
                  <a:lnTo>
                    <a:pt x="250647" y="330742"/>
                  </a:lnTo>
                  <a:lnTo>
                    <a:pt x="250647" y="447074"/>
                  </a:lnTo>
                  <a:cubicBezTo>
                    <a:pt x="250647" y="452686"/>
                    <a:pt x="246099" y="457234"/>
                    <a:pt x="240487" y="457234"/>
                  </a:cubicBezTo>
                  <a:lnTo>
                    <a:pt x="118770" y="457234"/>
                  </a:lnTo>
                  <a:cubicBezTo>
                    <a:pt x="113159" y="457234"/>
                    <a:pt x="108610" y="452686"/>
                    <a:pt x="108610" y="447074"/>
                  </a:cubicBezTo>
                  <a:lnTo>
                    <a:pt x="108610" y="325560"/>
                  </a:lnTo>
                  <a:cubicBezTo>
                    <a:pt x="108610" y="319949"/>
                    <a:pt x="113159" y="315400"/>
                    <a:pt x="118770" y="315400"/>
                  </a:cubicBezTo>
                  <a:lnTo>
                    <a:pt x="193954" y="315400"/>
                  </a:lnTo>
                  <a:lnTo>
                    <a:pt x="193954" y="335720"/>
                  </a:lnTo>
                  <a:lnTo>
                    <a:pt x="128930" y="335720"/>
                  </a:lnTo>
                  <a:lnTo>
                    <a:pt x="128930" y="437083"/>
                  </a:lnTo>
                  <a:lnTo>
                    <a:pt x="230327" y="437083"/>
                  </a:lnTo>
                  <a:lnTo>
                    <a:pt x="230327" y="356243"/>
                  </a:lnTo>
                  <a:lnTo>
                    <a:pt x="187554" y="409482"/>
                  </a:lnTo>
                  <a:cubicBezTo>
                    <a:pt x="185624" y="411883"/>
                    <a:pt x="182709" y="413278"/>
                    <a:pt x="179629" y="413275"/>
                  </a:cubicBezTo>
                  <a:lnTo>
                    <a:pt x="179629" y="413275"/>
                  </a:lnTo>
                  <a:cubicBezTo>
                    <a:pt x="176537" y="413288"/>
                    <a:pt x="173608" y="411890"/>
                    <a:pt x="171670" y="409482"/>
                  </a:cubicBezTo>
                  <a:lnTo>
                    <a:pt x="145051" y="376022"/>
                  </a:lnTo>
                  <a:lnTo>
                    <a:pt x="160968" y="363389"/>
                  </a:lnTo>
                  <a:lnTo>
                    <a:pt x="179663" y="386893"/>
                  </a:lnTo>
                  <a:lnTo>
                    <a:pt x="255355" y="292608"/>
                  </a:lnTo>
                  <a:close/>
                  <a:moveTo>
                    <a:pt x="610650" y="561543"/>
                  </a:moveTo>
                  <a:lnTo>
                    <a:pt x="319905" y="561543"/>
                  </a:lnTo>
                  <a:lnTo>
                    <a:pt x="319905" y="541223"/>
                  </a:lnTo>
                  <a:lnTo>
                    <a:pt x="610650" y="541223"/>
                  </a:lnTo>
                  <a:close/>
                  <a:moveTo>
                    <a:pt x="610650" y="652983"/>
                  </a:moveTo>
                  <a:lnTo>
                    <a:pt x="319905" y="652983"/>
                  </a:lnTo>
                  <a:lnTo>
                    <a:pt x="319905" y="632663"/>
                  </a:lnTo>
                  <a:lnTo>
                    <a:pt x="610650" y="632663"/>
                  </a:lnTo>
                  <a:close/>
                  <a:moveTo>
                    <a:pt x="271204" y="521242"/>
                  </a:moveTo>
                  <a:lnTo>
                    <a:pt x="250647" y="546879"/>
                  </a:lnTo>
                  <a:lnTo>
                    <a:pt x="250647" y="663211"/>
                  </a:lnTo>
                  <a:cubicBezTo>
                    <a:pt x="250647" y="668823"/>
                    <a:pt x="246099" y="673371"/>
                    <a:pt x="240487" y="673371"/>
                  </a:cubicBezTo>
                  <a:lnTo>
                    <a:pt x="118770" y="673371"/>
                  </a:lnTo>
                  <a:cubicBezTo>
                    <a:pt x="113159" y="673371"/>
                    <a:pt x="108610" y="668823"/>
                    <a:pt x="108610" y="663211"/>
                  </a:cubicBezTo>
                  <a:lnTo>
                    <a:pt x="108610" y="541562"/>
                  </a:lnTo>
                  <a:cubicBezTo>
                    <a:pt x="108610" y="535950"/>
                    <a:pt x="113159" y="531402"/>
                    <a:pt x="118770" y="531402"/>
                  </a:cubicBezTo>
                  <a:lnTo>
                    <a:pt x="193954" y="531402"/>
                  </a:lnTo>
                  <a:lnTo>
                    <a:pt x="193954" y="551722"/>
                  </a:lnTo>
                  <a:lnTo>
                    <a:pt x="128930" y="551722"/>
                  </a:lnTo>
                  <a:lnTo>
                    <a:pt x="128930" y="653085"/>
                  </a:lnTo>
                  <a:lnTo>
                    <a:pt x="230327" y="653085"/>
                  </a:lnTo>
                  <a:lnTo>
                    <a:pt x="230327" y="572042"/>
                  </a:lnTo>
                  <a:lnTo>
                    <a:pt x="187554" y="625314"/>
                  </a:lnTo>
                  <a:cubicBezTo>
                    <a:pt x="185624" y="627715"/>
                    <a:pt x="182709" y="629111"/>
                    <a:pt x="179629" y="629107"/>
                  </a:cubicBezTo>
                  <a:lnTo>
                    <a:pt x="179629" y="629107"/>
                  </a:lnTo>
                  <a:cubicBezTo>
                    <a:pt x="176531" y="629111"/>
                    <a:pt x="173601" y="627702"/>
                    <a:pt x="171670" y="625280"/>
                  </a:cubicBezTo>
                  <a:lnTo>
                    <a:pt x="145051" y="591820"/>
                  </a:lnTo>
                  <a:lnTo>
                    <a:pt x="160968" y="579188"/>
                  </a:lnTo>
                  <a:lnTo>
                    <a:pt x="179663" y="602691"/>
                  </a:lnTo>
                  <a:lnTo>
                    <a:pt x="255355" y="508406"/>
                  </a:lnTo>
                  <a:close/>
                  <a:moveTo>
                    <a:pt x="610650" y="777511"/>
                  </a:moveTo>
                  <a:lnTo>
                    <a:pt x="319905" y="777511"/>
                  </a:lnTo>
                  <a:lnTo>
                    <a:pt x="319905" y="757191"/>
                  </a:lnTo>
                  <a:lnTo>
                    <a:pt x="610650" y="757191"/>
                  </a:lnTo>
                  <a:close/>
                  <a:moveTo>
                    <a:pt x="319905" y="848631"/>
                  </a:moveTo>
                  <a:lnTo>
                    <a:pt x="610650" y="848631"/>
                  </a:lnTo>
                  <a:lnTo>
                    <a:pt x="610650" y="868951"/>
                  </a:lnTo>
                  <a:lnTo>
                    <a:pt x="319905" y="868951"/>
                  </a:lnTo>
                  <a:close/>
                  <a:moveTo>
                    <a:pt x="128930" y="767351"/>
                  </a:moveTo>
                  <a:lnTo>
                    <a:pt x="128930" y="868714"/>
                  </a:lnTo>
                  <a:lnTo>
                    <a:pt x="230327" y="868714"/>
                  </a:lnTo>
                  <a:lnTo>
                    <a:pt x="230327" y="787874"/>
                  </a:lnTo>
                  <a:lnTo>
                    <a:pt x="187554" y="841146"/>
                  </a:lnTo>
                  <a:cubicBezTo>
                    <a:pt x="185624" y="843548"/>
                    <a:pt x="182709" y="844943"/>
                    <a:pt x="179629" y="844940"/>
                  </a:cubicBezTo>
                  <a:lnTo>
                    <a:pt x="179629" y="844940"/>
                  </a:lnTo>
                  <a:cubicBezTo>
                    <a:pt x="176531" y="844943"/>
                    <a:pt x="173601" y="843534"/>
                    <a:pt x="171670" y="841113"/>
                  </a:cubicBezTo>
                  <a:lnTo>
                    <a:pt x="145051" y="807652"/>
                  </a:lnTo>
                  <a:lnTo>
                    <a:pt x="160968" y="795020"/>
                  </a:lnTo>
                  <a:lnTo>
                    <a:pt x="179663" y="818490"/>
                  </a:lnTo>
                  <a:lnTo>
                    <a:pt x="255355" y="724239"/>
                  </a:lnTo>
                  <a:lnTo>
                    <a:pt x="271204" y="736939"/>
                  </a:lnTo>
                  <a:lnTo>
                    <a:pt x="250647" y="762576"/>
                  </a:lnTo>
                  <a:lnTo>
                    <a:pt x="250647" y="878908"/>
                  </a:lnTo>
                  <a:cubicBezTo>
                    <a:pt x="250647" y="884519"/>
                    <a:pt x="246099" y="889068"/>
                    <a:pt x="240487" y="889068"/>
                  </a:cubicBezTo>
                  <a:lnTo>
                    <a:pt x="118770" y="889068"/>
                  </a:lnTo>
                  <a:cubicBezTo>
                    <a:pt x="113159" y="889068"/>
                    <a:pt x="108610" y="884519"/>
                    <a:pt x="108610" y="878908"/>
                  </a:cubicBezTo>
                  <a:lnTo>
                    <a:pt x="108610" y="757225"/>
                  </a:lnTo>
                  <a:cubicBezTo>
                    <a:pt x="108610" y="751613"/>
                    <a:pt x="113159" y="747065"/>
                    <a:pt x="118770" y="747065"/>
                  </a:cubicBezTo>
                  <a:lnTo>
                    <a:pt x="193954" y="747065"/>
                  </a:lnTo>
                  <a:lnTo>
                    <a:pt x="193954" y="767385"/>
                  </a:lnTo>
                  <a:close/>
                </a:path>
              </a:pathLst>
            </a:custGeom>
            <a:solidFill>
              <a:srgbClr val="000000"/>
            </a:solidFill>
            <a:ln w="33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7" name="ee4p_icon_group">
            <a:extLst>
              <a:ext uri="{FF2B5EF4-FFF2-40B4-BE49-F238E27FC236}">
                <a16:creationId xmlns:a16="http://schemas.microsoft.com/office/drawing/2014/main" id="{DCC675FB-04D5-0A0C-F8ED-231F619E76BB}"/>
              </a:ext>
            </a:extLst>
          </p:cNvPr>
          <p:cNvGrpSpPr>
            <a:grpSpLocks noChangeAspect="1"/>
          </p:cNvGrpSpPr>
          <p:nvPr/>
        </p:nvGrpSpPr>
        <p:grpSpPr>
          <a:xfrm>
            <a:off x="8508797" y="3611307"/>
            <a:ext cx="1276446" cy="1276446"/>
            <a:chOff x="4032000" y="2888922"/>
            <a:chExt cx="1080000" cy="1080000"/>
          </a:xfrm>
        </p:grpSpPr>
        <p:grpSp>
          <p:nvGrpSpPr>
            <p:cNvPr id="38" name="ee4p_icon_frame">
              <a:extLst>
                <a:ext uri="{FF2B5EF4-FFF2-40B4-BE49-F238E27FC236}">
                  <a16:creationId xmlns:a16="http://schemas.microsoft.com/office/drawing/2014/main" id="{7AE4FA15-7C15-6CBB-BB14-ABC256E8C8B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32000" y="2888922"/>
              <a:ext cx="1080000" cy="1080000"/>
              <a:chOff x="4737100" y="1701800"/>
              <a:chExt cx="1098550" cy="1098550"/>
            </a:xfrm>
            <a:solidFill>
              <a:schemeClr val="accent3"/>
            </a:solidFill>
          </p:grpSpPr>
          <p:cxnSp>
            <p:nvCxnSpPr>
              <p:cNvPr id="40" name="ee4p_icon_frame_top">
                <a:extLst>
                  <a:ext uri="{FF2B5EF4-FFF2-40B4-BE49-F238E27FC236}">
                    <a16:creationId xmlns:a16="http://schemas.microsoft.com/office/drawing/2014/main" id="{55D16698-94B2-E07C-D07D-4AC506410B0C}"/>
                  </a:ext>
                </a:extLst>
              </p:cNvPr>
              <p:cNvCxnSpPr/>
              <p:nvPr/>
            </p:nvCxnSpPr>
            <p:spPr>
              <a:xfrm>
                <a:off x="4737100" y="1701800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ee4p_icon_frame_bottom">
                <a:extLst>
                  <a:ext uri="{FF2B5EF4-FFF2-40B4-BE49-F238E27FC236}">
                    <a16:creationId xmlns:a16="http://schemas.microsoft.com/office/drawing/2014/main" id="{65A09BEE-4B23-D23E-782C-6F9E78C5B3D4}"/>
                  </a:ext>
                </a:extLst>
              </p:cNvPr>
              <p:cNvCxnSpPr/>
              <p:nvPr/>
            </p:nvCxnSpPr>
            <p:spPr>
              <a:xfrm>
                <a:off x="4737100" y="2800350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ee4p_icon_frame_left">
                <a:extLst>
                  <a:ext uri="{FF2B5EF4-FFF2-40B4-BE49-F238E27FC236}">
                    <a16:creationId xmlns:a16="http://schemas.microsoft.com/office/drawing/2014/main" id="{E1E819AC-4CE8-8C43-9774-4B51166C847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187825" y="2251075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ee4p_icon_frame_right">
                <a:extLst>
                  <a:ext uri="{FF2B5EF4-FFF2-40B4-BE49-F238E27FC236}">
                    <a16:creationId xmlns:a16="http://schemas.microsoft.com/office/drawing/2014/main" id="{8C93F346-5160-F25A-A725-AB476DC2521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286375" y="2251075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ee4p_icon">
              <a:extLst>
                <a:ext uri="{FF2B5EF4-FFF2-40B4-BE49-F238E27FC236}">
                  <a16:creationId xmlns:a16="http://schemas.microsoft.com/office/drawing/2014/main" id="{AB4687BB-560C-2087-831B-EE501650F1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4000" y="2994843"/>
              <a:ext cx="1016000" cy="868158"/>
            </a:xfrm>
            <a:custGeom>
              <a:avLst/>
              <a:gdLst>
                <a:gd name="connsiteX0" fmla="*/ 976376 w 1016000"/>
                <a:gd name="connsiteY0" fmla="*/ 847974 h 868158"/>
                <a:gd name="connsiteX1" fmla="*/ 976376 w 1016000"/>
                <a:gd name="connsiteY1" fmla="*/ 799917 h 868158"/>
                <a:gd name="connsiteX2" fmla="*/ 966216 w 1016000"/>
                <a:gd name="connsiteY2" fmla="*/ 789757 h 868158"/>
                <a:gd name="connsiteX3" fmla="*/ 923104 w 1016000"/>
                <a:gd name="connsiteY3" fmla="*/ 789757 h 868158"/>
                <a:gd name="connsiteX4" fmla="*/ 923104 w 1016000"/>
                <a:gd name="connsiteY4" fmla="*/ 404151 h 868158"/>
                <a:gd name="connsiteX5" fmla="*/ 941493 w 1016000"/>
                <a:gd name="connsiteY5" fmla="*/ 404151 h 868158"/>
                <a:gd name="connsiteX6" fmla="*/ 951653 w 1016000"/>
                <a:gd name="connsiteY6" fmla="*/ 393991 h 868158"/>
                <a:gd name="connsiteX7" fmla="*/ 951653 w 1016000"/>
                <a:gd name="connsiteY7" fmla="*/ 318163 h 868158"/>
                <a:gd name="connsiteX8" fmla="*/ 949215 w 1016000"/>
                <a:gd name="connsiteY8" fmla="*/ 311661 h 868158"/>
                <a:gd name="connsiteX9" fmla="*/ 949215 w 1016000"/>
                <a:gd name="connsiteY9" fmla="*/ 311661 h 868158"/>
                <a:gd name="connsiteX10" fmla="*/ 872270 w 1016000"/>
                <a:gd name="connsiteY10" fmla="*/ 219815 h 868158"/>
                <a:gd name="connsiteX11" fmla="*/ 872270 w 1016000"/>
                <a:gd name="connsiteY11" fmla="*/ 170911 h 868158"/>
                <a:gd name="connsiteX12" fmla="*/ 901192 w 1016000"/>
                <a:gd name="connsiteY12" fmla="*/ 188183 h 868158"/>
                <a:gd name="connsiteX13" fmla="*/ 886494 w 1016000"/>
                <a:gd name="connsiteY13" fmla="*/ 196819 h 868158"/>
                <a:gd name="connsiteX14" fmla="*/ 896654 w 1016000"/>
                <a:gd name="connsiteY14" fmla="*/ 214362 h 868158"/>
                <a:gd name="connsiteX15" fmla="*/ 926287 w 1016000"/>
                <a:gd name="connsiteY15" fmla="*/ 197090 h 868158"/>
                <a:gd name="connsiteX16" fmla="*/ 931333 w 1016000"/>
                <a:gd name="connsiteY16" fmla="*/ 188285 h 868158"/>
                <a:gd name="connsiteX17" fmla="*/ 926389 w 1016000"/>
                <a:gd name="connsiteY17" fmla="*/ 179547 h 868158"/>
                <a:gd name="connsiteX18" fmla="*/ 867325 w 1016000"/>
                <a:gd name="connsiteY18" fmla="*/ 144292 h 868158"/>
                <a:gd name="connsiteX19" fmla="*/ 853389 w 1016000"/>
                <a:gd name="connsiteY19" fmla="*/ 147795 h 868158"/>
                <a:gd name="connsiteX20" fmla="*/ 851950 w 1016000"/>
                <a:gd name="connsiteY20" fmla="*/ 153063 h 868158"/>
                <a:gd name="connsiteX21" fmla="*/ 851950 w 1016000"/>
                <a:gd name="connsiteY21" fmla="*/ 219815 h 868158"/>
                <a:gd name="connsiteX22" fmla="*/ 774835 w 1016000"/>
                <a:gd name="connsiteY22" fmla="*/ 311627 h 868158"/>
                <a:gd name="connsiteX23" fmla="*/ 774835 w 1016000"/>
                <a:gd name="connsiteY23" fmla="*/ 311627 h 868158"/>
                <a:gd name="connsiteX24" fmla="*/ 772431 w 1016000"/>
                <a:gd name="connsiteY24" fmla="*/ 318130 h 868158"/>
                <a:gd name="connsiteX25" fmla="*/ 772431 w 1016000"/>
                <a:gd name="connsiteY25" fmla="*/ 393957 h 868158"/>
                <a:gd name="connsiteX26" fmla="*/ 782591 w 1016000"/>
                <a:gd name="connsiteY26" fmla="*/ 404117 h 868158"/>
                <a:gd name="connsiteX27" fmla="*/ 801116 w 1016000"/>
                <a:gd name="connsiteY27" fmla="*/ 404117 h 868158"/>
                <a:gd name="connsiteX28" fmla="*/ 801116 w 1016000"/>
                <a:gd name="connsiteY28" fmla="*/ 479944 h 868158"/>
                <a:gd name="connsiteX29" fmla="*/ 762000 w 1016000"/>
                <a:gd name="connsiteY29" fmla="*/ 479944 h 868158"/>
                <a:gd name="connsiteX30" fmla="*/ 762000 w 1016000"/>
                <a:gd name="connsiteY30" fmla="*/ 428806 h 868158"/>
                <a:gd name="connsiteX31" fmla="*/ 760781 w 1016000"/>
                <a:gd name="connsiteY31" fmla="*/ 424098 h 868158"/>
                <a:gd name="connsiteX32" fmla="*/ 760781 w 1016000"/>
                <a:gd name="connsiteY32" fmla="*/ 424098 h 868158"/>
                <a:gd name="connsiteX33" fmla="*/ 709981 w 1016000"/>
                <a:gd name="connsiteY33" fmla="*/ 328290 h 868158"/>
                <a:gd name="connsiteX34" fmla="*/ 701006 w 1016000"/>
                <a:gd name="connsiteY34" fmla="*/ 322871 h 868158"/>
                <a:gd name="connsiteX35" fmla="*/ 568960 w 1016000"/>
                <a:gd name="connsiteY35" fmla="*/ 322871 h 868158"/>
                <a:gd name="connsiteX36" fmla="*/ 568960 w 1016000"/>
                <a:gd name="connsiteY36" fmla="*/ 261437 h 868158"/>
                <a:gd name="connsiteX37" fmla="*/ 587451 w 1016000"/>
                <a:gd name="connsiteY37" fmla="*/ 261437 h 868158"/>
                <a:gd name="connsiteX38" fmla="*/ 597611 w 1016000"/>
                <a:gd name="connsiteY38" fmla="*/ 251277 h 868158"/>
                <a:gd name="connsiteX39" fmla="*/ 597611 w 1016000"/>
                <a:gd name="connsiteY39" fmla="*/ 175348 h 868158"/>
                <a:gd name="connsiteX40" fmla="*/ 595207 w 1016000"/>
                <a:gd name="connsiteY40" fmla="*/ 168845 h 868158"/>
                <a:gd name="connsiteX41" fmla="*/ 595207 w 1016000"/>
                <a:gd name="connsiteY41" fmla="*/ 168845 h 868158"/>
                <a:gd name="connsiteX42" fmla="*/ 518160 w 1016000"/>
                <a:gd name="connsiteY42" fmla="*/ 76999 h 868158"/>
                <a:gd name="connsiteX43" fmla="*/ 518160 w 1016000"/>
                <a:gd name="connsiteY43" fmla="*/ 28095 h 868158"/>
                <a:gd name="connsiteX44" fmla="*/ 547556 w 1016000"/>
                <a:gd name="connsiteY44" fmla="*/ 45638 h 868158"/>
                <a:gd name="connsiteX45" fmla="*/ 532113 w 1016000"/>
                <a:gd name="connsiteY45" fmla="*/ 55290 h 868158"/>
                <a:gd name="connsiteX46" fmla="*/ 542883 w 1016000"/>
                <a:gd name="connsiteY46" fmla="*/ 72528 h 868158"/>
                <a:gd name="connsiteX47" fmla="*/ 572347 w 1016000"/>
                <a:gd name="connsiteY47" fmla="*/ 54037 h 868158"/>
                <a:gd name="connsiteX48" fmla="*/ 575557 w 1016000"/>
                <a:gd name="connsiteY48" fmla="*/ 40032 h 868158"/>
                <a:gd name="connsiteX49" fmla="*/ 572144 w 1016000"/>
                <a:gd name="connsiteY49" fmla="*/ 36697 h 868158"/>
                <a:gd name="connsiteX50" fmla="*/ 513215 w 1016000"/>
                <a:gd name="connsiteY50" fmla="*/ 1442 h 868158"/>
                <a:gd name="connsiteX51" fmla="*/ 499279 w 1016000"/>
                <a:gd name="connsiteY51" fmla="*/ 4946 h 868158"/>
                <a:gd name="connsiteX52" fmla="*/ 497840 w 1016000"/>
                <a:gd name="connsiteY52" fmla="*/ 10180 h 868158"/>
                <a:gd name="connsiteX53" fmla="*/ 497840 w 1016000"/>
                <a:gd name="connsiteY53" fmla="*/ 76999 h 868158"/>
                <a:gd name="connsiteX54" fmla="*/ 420726 w 1016000"/>
                <a:gd name="connsiteY54" fmla="*/ 168811 h 868158"/>
                <a:gd name="connsiteX55" fmla="*/ 420726 w 1016000"/>
                <a:gd name="connsiteY55" fmla="*/ 168811 h 868158"/>
                <a:gd name="connsiteX56" fmla="*/ 418321 w 1016000"/>
                <a:gd name="connsiteY56" fmla="*/ 175314 h 868158"/>
                <a:gd name="connsiteX57" fmla="*/ 418321 w 1016000"/>
                <a:gd name="connsiteY57" fmla="*/ 251277 h 868158"/>
                <a:gd name="connsiteX58" fmla="*/ 428481 w 1016000"/>
                <a:gd name="connsiteY58" fmla="*/ 261437 h 868158"/>
                <a:gd name="connsiteX59" fmla="*/ 447040 w 1016000"/>
                <a:gd name="connsiteY59" fmla="*/ 261437 h 868158"/>
                <a:gd name="connsiteX60" fmla="*/ 447040 w 1016000"/>
                <a:gd name="connsiteY60" fmla="*/ 322939 h 868158"/>
                <a:gd name="connsiteX61" fmla="*/ 320819 w 1016000"/>
                <a:gd name="connsiteY61" fmla="*/ 322939 h 868158"/>
                <a:gd name="connsiteX62" fmla="*/ 312081 w 1016000"/>
                <a:gd name="connsiteY62" fmla="*/ 327951 h 868158"/>
                <a:gd name="connsiteX63" fmla="*/ 255456 w 1016000"/>
                <a:gd name="connsiteY63" fmla="*/ 423658 h 868158"/>
                <a:gd name="connsiteX64" fmla="*/ 255456 w 1016000"/>
                <a:gd name="connsiteY64" fmla="*/ 423658 h 868158"/>
                <a:gd name="connsiteX65" fmla="*/ 254000 w 1016000"/>
                <a:gd name="connsiteY65" fmla="*/ 428806 h 868158"/>
                <a:gd name="connsiteX66" fmla="*/ 254000 w 1016000"/>
                <a:gd name="connsiteY66" fmla="*/ 479978 h 868158"/>
                <a:gd name="connsiteX67" fmla="*/ 214850 w 1016000"/>
                <a:gd name="connsiteY67" fmla="*/ 479978 h 868158"/>
                <a:gd name="connsiteX68" fmla="*/ 214850 w 1016000"/>
                <a:gd name="connsiteY68" fmla="*/ 404151 h 868158"/>
                <a:gd name="connsiteX69" fmla="*/ 233375 w 1016000"/>
                <a:gd name="connsiteY69" fmla="*/ 404151 h 868158"/>
                <a:gd name="connsiteX70" fmla="*/ 243535 w 1016000"/>
                <a:gd name="connsiteY70" fmla="*/ 393991 h 868158"/>
                <a:gd name="connsiteX71" fmla="*/ 243535 w 1016000"/>
                <a:gd name="connsiteY71" fmla="*/ 318163 h 868158"/>
                <a:gd name="connsiteX72" fmla="*/ 241131 w 1016000"/>
                <a:gd name="connsiteY72" fmla="*/ 311661 h 868158"/>
                <a:gd name="connsiteX73" fmla="*/ 241131 w 1016000"/>
                <a:gd name="connsiteY73" fmla="*/ 311661 h 868158"/>
                <a:gd name="connsiteX74" fmla="*/ 164050 w 1016000"/>
                <a:gd name="connsiteY74" fmla="*/ 219815 h 868158"/>
                <a:gd name="connsiteX75" fmla="*/ 164050 w 1016000"/>
                <a:gd name="connsiteY75" fmla="*/ 170911 h 868158"/>
                <a:gd name="connsiteX76" fmla="*/ 193040 w 1016000"/>
                <a:gd name="connsiteY76" fmla="*/ 188183 h 868158"/>
                <a:gd name="connsiteX77" fmla="*/ 178308 w 1016000"/>
                <a:gd name="connsiteY77" fmla="*/ 196819 h 868158"/>
                <a:gd name="connsiteX78" fmla="*/ 188468 w 1016000"/>
                <a:gd name="connsiteY78" fmla="*/ 214362 h 868158"/>
                <a:gd name="connsiteX79" fmla="*/ 218034 w 1016000"/>
                <a:gd name="connsiteY79" fmla="*/ 197090 h 868158"/>
                <a:gd name="connsiteX80" fmla="*/ 221587 w 1016000"/>
                <a:gd name="connsiteY80" fmla="*/ 183168 h 868158"/>
                <a:gd name="connsiteX81" fmla="*/ 218034 w 1016000"/>
                <a:gd name="connsiteY81" fmla="*/ 179615 h 868158"/>
                <a:gd name="connsiteX82" fmla="*/ 159173 w 1016000"/>
                <a:gd name="connsiteY82" fmla="*/ 144292 h 868158"/>
                <a:gd name="connsiteX83" fmla="*/ 145212 w 1016000"/>
                <a:gd name="connsiteY83" fmla="*/ 147686 h 868158"/>
                <a:gd name="connsiteX84" fmla="*/ 143730 w 1016000"/>
                <a:gd name="connsiteY84" fmla="*/ 153063 h 868158"/>
                <a:gd name="connsiteX85" fmla="*/ 143730 w 1016000"/>
                <a:gd name="connsiteY85" fmla="*/ 219815 h 868158"/>
                <a:gd name="connsiteX86" fmla="*/ 66616 w 1016000"/>
                <a:gd name="connsiteY86" fmla="*/ 311627 h 868158"/>
                <a:gd name="connsiteX87" fmla="*/ 66616 w 1016000"/>
                <a:gd name="connsiteY87" fmla="*/ 311627 h 868158"/>
                <a:gd name="connsiteX88" fmla="*/ 64177 w 1016000"/>
                <a:gd name="connsiteY88" fmla="*/ 318130 h 868158"/>
                <a:gd name="connsiteX89" fmla="*/ 64177 w 1016000"/>
                <a:gd name="connsiteY89" fmla="*/ 393957 h 868158"/>
                <a:gd name="connsiteX90" fmla="*/ 74337 w 1016000"/>
                <a:gd name="connsiteY90" fmla="*/ 404117 h 868158"/>
                <a:gd name="connsiteX91" fmla="*/ 92862 w 1016000"/>
                <a:gd name="connsiteY91" fmla="*/ 404117 h 868158"/>
                <a:gd name="connsiteX92" fmla="*/ 92862 w 1016000"/>
                <a:gd name="connsiteY92" fmla="*/ 789757 h 868158"/>
                <a:gd name="connsiteX93" fmla="*/ 49784 w 1016000"/>
                <a:gd name="connsiteY93" fmla="*/ 789757 h 868158"/>
                <a:gd name="connsiteX94" fmla="*/ 39624 w 1016000"/>
                <a:gd name="connsiteY94" fmla="*/ 799917 h 868158"/>
                <a:gd name="connsiteX95" fmla="*/ 39624 w 1016000"/>
                <a:gd name="connsiteY95" fmla="*/ 847838 h 868158"/>
                <a:gd name="connsiteX96" fmla="*/ 0 w 1016000"/>
                <a:gd name="connsiteY96" fmla="*/ 847838 h 868158"/>
                <a:gd name="connsiteX97" fmla="*/ 0 w 1016000"/>
                <a:gd name="connsiteY97" fmla="*/ 868158 h 868158"/>
                <a:gd name="connsiteX98" fmla="*/ 1016000 w 1016000"/>
                <a:gd name="connsiteY98" fmla="*/ 868158 h 868158"/>
                <a:gd name="connsiteX99" fmla="*/ 1016000 w 1016000"/>
                <a:gd name="connsiteY99" fmla="*/ 847838 h 868158"/>
                <a:gd name="connsiteX100" fmla="*/ 919819 w 1016000"/>
                <a:gd name="connsiteY100" fmla="*/ 308003 h 868158"/>
                <a:gd name="connsiteX101" fmla="*/ 804435 w 1016000"/>
                <a:gd name="connsiteY101" fmla="*/ 308003 h 868158"/>
                <a:gd name="connsiteX102" fmla="*/ 862008 w 1016000"/>
                <a:gd name="connsiteY102" fmla="*/ 239322 h 868158"/>
                <a:gd name="connsiteX103" fmla="*/ 792785 w 1016000"/>
                <a:gd name="connsiteY103" fmla="*/ 383831 h 868158"/>
                <a:gd name="connsiteX104" fmla="*/ 792785 w 1016000"/>
                <a:gd name="connsiteY104" fmla="*/ 328323 h 868158"/>
                <a:gd name="connsiteX105" fmla="*/ 931638 w 1016000"/>
                <a:gd name="connsiteY105" fmla="*/ 328323 h 868158"/>
                <a:gd name="connsiteX106" fmla="*/ 931638 w 1016000"/>
                <a:gd name="connsiteY106" fmla="*/ 383831 h 868158"/>
                <a:gd name="connsiteX107" fmla="*/ 856319 w 1016000"/>
                <a:gd name="connsiteY107" fmla="*/ 383831 h 868158"/>
                <a:gd name="connsiteX108" fmla="*/ 856319 w 1016000"/>
                <a:gd name="connsiteY108" fmla="*/ 404151 h 868158"/>
                <a:gd name="connsiteX109" fmla="*/ 902784 w 1016000"/>
                <a:gd name="connsiteY109" fmla="*/ 404151 h 868158"/>
                <a:gd name="connsiteX110" fmla="*/ 902784 w 1016000"/>
                <a:gd name="connsiteY110" fmla="*/ 788504 h 868158"/>
                <a:gd name="connsiteX111" fmla="*/ 821504 w 1016000"/>
                <a:gd name="connsiteY111" fmla="*/ 788504 h 868158"/>
                <a:gd name="connsiteX112" fmla="*/ 821504 w 1016000"/>
                <a:gd name="connsiteY112" fmla="*/ 393991 h 868158"/>
                <a:gd name="connsiteX113" fmla="*/ 811344 w 1016000"/>
                <a:gd name="connsiteY113" fmla="*/ 383831 h 868158"/>
                <a:gd name="connsiteX114" fmla="*/ 565573 w 1016000"/>
                <a:gd name="connsiteY114" fmla="*/ 165188 h 868158"/>
                <a:gd name="connsiteX115" fmla="*/ 450427 w 1016000"/>
                <a:gd name="connsiteY115" fmla="*/ 165188 h 868158"/>
                <a:gd name="connsiteX116" fmla="*/ 508000 w 1016000"/>
                <a:gd name="connsiteY116" fmla="*/ 96472 h 868158"/>
                <a:gd name="connsiteX117" fmla="*/ 457200 w 1016000"/>
                <a:gd name="connsiteY117" fmla="*/ 241117 h 868158"/>
                <a:gd name="connsiteX118" fmla="*/ 438709 w 1016000"/>
                <a:gd name="connsiteY118" fmla="*/ 241117 h 868158"/>
                <a:gd name="connsiteX119" fmla="*/ 438709 w 1016000"/>
                <a:gd name="connsiteY119" fmla="*/ 185508 h 868158"/>
                <a:gd name="connsiteX120" fmla="*/ 577359 w 1016000"/>
                <a:gd name="connsiteY120" fmla="*/ 185508 h 868158"/>
                <a:gd name="connsiteX121" fmla="*/ 577359 w 1016000"/>
                <a:gd name="connsiteY121" fmla="*/ 241117 h 868158"/>
                <a:gd name="connsiteX122" fmla="*/ 502209 w 1016000"/>
                <a:gd name="connsiteY122" fmla="*/ 241117 h 868158"/>
                <a:gd name="connsiteX123" fmla="*/ 502209 w 1016000"/>
                <a:gd name="connsiteY123" fmla="*/ 261437 h 868158"/>
                <a:gd name="connsiteX124" fmla="*/ 548640 w 1016000"/>
                <a:gd name="connsiteY124" fmla="*/ 261437 h 868158"/>
                <a:gd name="connsiteX125" fmla="*/ 548640 w 1016000"/>
                <a:gd name="connsiteY125" fmla="*/ 322939 h 868158"/>
                <a:gd name="connsiteX126" fmla="*/ 467360 w 1016000"/>
                <a:gd name="connsiteY126" fmla="*/ 322939 h 868158"/>
                <a:gd name="connsiteX127" fmla="*/ 467360 w 1016000"/>
                <a:gd name="connsiteY127" fmla="*/ 251277 h 868158"/>
                <a:gd name="connsiteX128" fmla="*/ 457200 w 1016000"/>
                <a:gd name="connsiteY128" fmla="*/ 241117 h 868158"/>
                <a:gd name="connsiteX129" fmla="*/ 326644 w 1016000"/>
                <a:gd name="connsiteY129" fmla="*/ 343157 h 868158"/>
                <a:gd name="connsiteX130" fmla="*/ 694910 w 1016000"/>
                <a:gd name="connsiteY130" fmla="*/ 343157 h 868158"/>
                <a:gd name="connsiteX131" fmla="*/ 734907 w 1016000"/>
                <a:gd name="connsiteY131" fmla="*/ 418646 h 868158"/>
                <a:gd name="connsiteX132" fmla="*/ 659045 w 1016000"/>
                <a:gd name="connsiteY132" fmla="*/ 418646 h 868158"/>
                <a:gd name="connsiteX133" fmla="*/ 648885 w 1016000"/>
                <a:gd name="connsiteY133" fmla="*/ 428806 h 868158"/>
                <a:gd name="connsiteX134" fmla="*/ 648885 w 1016000"/>
                <a:gd name="connsiteY134" fmla="*/ 479978 h 868158"/>
                <a:gd name="connsiteX135" fmla="*/ 564557 w 1016000"/>
                <a:gd name="connsiteY135" fmla="*/ 479978 h 868158"/>
                <a:gd name="connsiteX136" fmla="*/ 564557 w 1016000"/>
                <a:gd name="connsiteY136" fmla="*/ 428806 h 868158"/>
                <a:gd name="connsiteX137" fmla="*/ 554397 w 1016000"/>
                <a:gd name="connsiteY137" fmla="*/ 418646 h 868158"/>
                <a:gd name="connsiteX138" fmla="*/ 461603 w 1016000"/>
                <a:gd name="connsiteY138" fmla="*/ 418646 h 868158"/>
                <a:gd name="connsiteX139" fmla="*/ 451443 w 1016000"/>
                <a:gd name="connsiteY139" fmla="*/ 428806 h 868158"/>
                <a:gd name="connsiteX140" fmla="*/ 451443 w 1016000"/>
                <a:gd name="connsiteY140" fmla="*/ 479978 h 868158"/>
                <a:gd name="connsiteX141" fmla="*/ 367115 w 1016000"/>
                <a:gd name="connsiteY141" fmla="*/ 479978 h 868158"/>
                <a:gd name="connsiteX142" fmla="*/ 367115 w 1016000"/>
                <a:gd name="connsiteY142" fmla="*/ 428806 h 868158"/>
                <a:gd name="connsiteX143" fmla="*/ 356955 w 1016000"/>
                <a:gd name="connsiteY143" fmla="*/ 418646 h 868158"/>
                <a:gd name="connsiteX144" fmla="*/ 282008 w 1016000"/>
                <a:gd name="connsiteY144" fmla="*/ 418646 h 868158"/>
                <a:gd name="connsiteX145" fmla="*/ 264160 w 1016000"/>
                <a:gd name="connsiteY145" fmla="*/ 500298 h 868158"/>
                <a:gd name="connsiteX146" fmla="*/ 274320 w 1016000"/>
                <a:gd name="connsiteY146" fmla="*/ 490138 h 868158"/>
                <a:gd name="connsiteX147" fmla="*/ 274320 w 1016000"/>
                <a:gd name="connsiteY147" fmla="*/ 438966 h 868158"/>
                <a:gd name="connsiteX148" fmla="*/ 346795 w 1016000"/>
                <a:gd name="connsiteY148" fmla="*/ 438966 h 868158"/>
                <a:gd name="connsiteX149" fmla="*/ 346795 w 1016000"/>
                <a:gd name="connsiteY149" fmla="*/ 490138 h 868158"/>
                <a:gd name="connsiteX150" fmla="*/ 356955 w 1016000"/>
                <a:gd name="connsiteY150" fmla="*/ 500298 h 868158"/>
                <a:gd name="connsiteX151" fmla="*/ 461603 w 1016000"/>
                <a:gd name="connsiteY151" fmla="*/ 500298 h 868158"/>
                <a:gd name="connsiteX152" fmla="*/ 471763 w 1016000"/>
                <a:gd name="connsiteY152" fmla="*/ 490138 h 868158"/>
                <a:gd name="connsiteX153" fmla="*/ 471763 w 1016000"/>
                <a:gd name="connsiteY153" fmla="*/ 438966 h 868158"/>
                <a:gd name="connsiteX154" fmla="*/ 544237 w 1016000"/>
                <a:gd name="connsiteY154" fmla="*/ 438966 h 868158"/>
                <a:gd name="connsiteX155" fmla="*/ 544237 w 1016000"/>
                <a:gd name="connsiteY155" fmla="*/ 490138 h 868158"/>
                <a:gd name="connsiteX156" fmla="*/ 554397 w 1016000"/>
                <a:gd name="connsiteY156" fmla="*/ 500298 h 868158"/>
                <a:gd name="connsiteX157" fmla="*/ 659045 w 1016000"/>
                <a:gd name="connsiteY157" fmla="*/ 500298 h 868158"/>
                <a:gd name="connsiteX158" fmla="*/ 669205 w 1016000"/>
                <a:gd name="connsiteY158" fmla="*/ 490138 h 868158"/>
                <a:gd name="connsiteX159" fmla="*/ 669205 w 1016000"/>
                <a:gd name="connsiteY159" fmla="*/ 438966 h 868158"/>
                <a:gd name="connsiteX160" fmla="*/ 741680 w 1016000"/>
                <a:gd name="connsiteY160" fmla="*/ 438966 h 868158"/>
                <a:gd name="connsiteX161" fmla="*/ 741680 w 1016000"/>
                <a:gd name="connsiteY161" fmla="*/ 490138 h 868158"/>
                <a:gd name="connsiteX162" fmla="*/ 751840 w 1016000"/>
                <a:gd name="connsiteY162" fmla="*/ 500298 h 868158"/>
                <a:gd name="connsiteX163" fmla="*/ 801184 w 1016000"/>
                <a:gd name="connsiteY163" fmla="*/ 500298 h 868158"/>
                <a:gd name="connsiteX164" fmla="*/ 801184 w 1016000"/>
                <a:gd name="connsiteY164" fmla="*/ 789757 h 868158"/>
                <a:gd name="connsiteX165" fmla="*/ 615256 w 1016000"/>
                <a:gd name="connsiteY165" fmla="*/ 789757 h 868158"/>
                <a:gd name="connsiteX166" fmla="*/ 615256 w 1016000"/>
                <a:gd name="connsiteY166" fmla="*/ 659099 h 868158"/>
                <a:gd name="connsiteX167" fmla="*/ 521073 w 1016000"/>
                <a:gd name="connsiteY167" fmla="*/ 564950 h 868158"/>
                <a:gd name="connsiteX168" fmla="*/ 494927 w 1016000"/>
                <a:gd name="connsiteY168" fmla="*/ 564950 h 868158"/>
                <a:gd name="connsiteX169" fmla="*/ 400744 w 1016000"/>
                <a:gd name="connsiteY169" fmla="*/ 659099 h 868158"/>
                <a:gd name="connsiteX170" fmla="*/ 400744 w 1016000"/>
                <a:gd name="connsiteY170" fmla="*/ 789757 h 868158"/>
                <a:gd name="connsiteX171" fmla="*/ 214850 w 1016000"/>
                <a:gd name="connsiteY171" fmla="*/ 789757 h 868158"/>
                <a:gd name="connsiteX172" fmla="*/ 214850 w 1016000"/>
                <a:gd name="connsiteY172" fmla="*/ 500298 h 868158"/>
                <a:gd name="connsiteX173" fmla="*/ 421030 w 1016000"/>
                <a:gd name="connsiteY173" fmla="*/ 788504 h 868158"/>
                <a:gd name="connsiteX174" fmla="*/ 421030 w 1016000"/>
                <a:gd name="connsiteY174" fmla="*/ 659099 h 868158"/>
                <a:gd name="connsiteX175" fmla="*/ 494894 w 1016000"/>
                <a:gd name="connsiteY175" fmla="*/ 585270 h 868158"/>
                <a:gd name="connsiteX176" fmla="*/ 521039 w 1016000"/>
                <a:gd name="connsiteY176" fmla="*/ 585270 h 868158"/>
                <a:gd name="connsiteX177" fmla="*/ 594902 w 1016000"/>
                <a:gd name="connsiteY177" fmla="*/ 659099 h 868158"/>
                <a:gd name="connsiteX178" fmla="*/ 594902 w 1016000"/>
                <a:gd name="connsiteY178" fmla="*/ 788504 h 868158"/>
                <a:gd name="connsiteX179" fmla="*/ 211565 w 1016000"/>
                <a:gd name="connsiteY179" fmla="*/ 308003 h 868158"/>
                <a:gd name="connsiteX180" fmla="*/ 96181 w 1016000"/>
                <a:gd name="connsiteY180" fmla="*/ 308003 h 868158"/>
                <a:gd name="connsiteX181" fmla="*/ 153755 w 1016000"/>
                <a:gd name="connsiteY181" fmla="*/ 239322 h 868158"/>
                <a:gd name="connsiteX182" fmla="*/ 84667 w 1016000"/>
                <a:gd name="connsiteY182" fmla="*/ 383831 h 868158"/>
                <a:gd name="connsiteX183" fmla="*/ 84667 w 1016000"/>
                <a:gd name="connsiteY183" fmla="*/ 328323 h 868158"/>
                <a:gd name="connsiteX184" fmla="*/ 223215 w 1016000"/>
                <a:gd name="connsiteY184" fmla="*/ 328323 h 868158"/>
                <a:gd name="connsiteX185" fmla="*/ 223215 w 1016000"/>
                <a:gd name="connsiteY185" fmla="*/ 383831 h 868158"/>
                <a:gd name="connsiteX186" fmla="*/ 204690 w 1016000"/>
                <a:gd name="connsiteY186" fmla="*/ 383831 h 868158"/>
                <a:gd name="connsiteX187" fmla="*/ 194530 w 1016000"/>
                <a:gd name="connsiteY187" fmla="*/ 393991 h 868158"/>
                <a:gd name="connsiteX188" fmla="*/ 194530 w 1016000"/>
                <a:gd name="connsiteY188" fmla="*/ 788504 h 868158"/>
                <a:gd name="connsiteX189" fmla="*/ 113250 w 1016000"/>
                <a:gd name="connsiteY189" fmla="*/ 788504 h 868158"/>
                <a:gd name="connsiteX190" fmla="*/ 113250 w 1016000"/>
                <a:gd name="connsiteY190" fmla="*/ 404151 h 868158"/>
                <a:gd name="connsiteX191" fmla="*/ 159681 w 1016000"/>
                <a:gd name="connsiteY191" fmla="*/ 404151 h 868158"/>
                <a:gd name="connsiteX192" fmla="*/ 159681 w 1016000"/>
                <a:gd name="connsiteY192" fmla="*/ 383831 h 868158"/>
                <a:gd name="connsiteX193" fmla="*/ 84667 w 1016000"/>
                <a:gd name="connsiteY193" fmla="*/ 383831 h 868158"/>
                <a:gd name="connsiteX194" fmla="*/ 59944 w 1016000"/>
                <a:gd name="connsiteY194" fmla="*/ 847974 h 868158"/>
                <a:gd name="connsiteX195" fmla="*/ 59944 w 1016000"/>
                <a:gd name="connsiteY195" fmla="*/ 810077 h 868158"/>
                <a:gd name="connsiteX196" fmla="*/ 956056 w 1016000"/>
                <a:gd name="connsiteY196" fmla="*/ 810077 h 868158"/>
                <a:gd name="connsiteX197" fmla="*/ 956056 w 1016000"/>
                <a:gd name="connsiteY197" fmla="*/ 847838 h 868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1016000" h="868158">
                  <a:moveTo>
                    <a:pt x="976376" y="847974"/>
                  </a:moveTo>
                  <a:lnTo>
                    <a:pt x="976376" y="799917"/>
                  </a:lnTo>
                  <a:cubicBezTo>
                    <a:pt x="976376" y="794305"/>
                    <a:pt x="971828" y="789757"/>
                    <a:pt x="966216" y="789757"/>
                  </a:cubicBezTo>
                  <a:lnTo>
                    <a:pt x="923104" y="789757"/>
                  </a:lnTo>
                  <a:lnTo>
                    <a:pt x="923104" y="404151"/>
                  </a:lnTo>
                  <a:lnTo>
                    <a:pt x="941493" y="404151"/>
                  </a:lnTo>
                  <a:cubicBezTo>
                    <a:pt x="947105" y="404151"/>
                    <a:pt x="951653" y="399603"/>
                    <a:pt x="951653" y="393991"/>
                  </a:cubicBezTo>
                  <a:lnTo>
                    <a:pt x="951653" y="318163"/>
                  </a:lnTo>
                  <a:cubicBezTo>
                    <a:pt x="951630" y="315776"/>
                    <a:pt x="950766" y="313476"/>
                    <a:pt x="949215" y="311661"/>
                  </a:cubicBezTo>
                  <a:lnTo>
                    <a:pt x="949215" y="311661"/>
                  </a:lnTo>
                  <a:lnTo>
                    <a:pt x="872270" y="219815"/>
                  </a:lnTo>
                  <a:lnTo>
                    <a:pt x="872270" y="170911"/>
                  </a:lnTo>
                  <a:lnTo>
                    <a:pt x="901192" y="188183"/>
                  </a:lnTo>
                  <a:lnTo>
                    <a:pt x="886494" y="196819"/>
                  </a:lnTo>
                  <a:lnTo>
                    <a:pt x="896654" y="214362"/>
                  </a:lnTo>
                  <a:lnTo>
                    <a:pt x="926287" y="197090"/>
                  </a:lnTo>
                  <a:cubicBezTo>
                    <a:pt x="929420" y="195265"/>
                    <a:pt x="931343" y="191910"/>
                    <a:pt x="931333" y="188285"/>
                  </a:cubicBezTo>
                  <a:cubicBezTo>
                    <a:pt x="931340" y="184704"/>
                    <a:pt x="929461" y="181385"/>
                    <a:pt x="926389" y="179547"/>
                  </a:cubicBezTo>
                  <a:lnTo>
                    <a:pt x="867325" y="144292"/>
                  </a:lnTo>
                  <a:cubicBezTo>
                    <a:pt x="862510" y="141412"/>
                    <a:pt x="856271" y="142980"/>
                    <a:pt x="853389" y="147795"/>
                  </a:cubicBezTo>
                  <a:cubicBezTo>
                    <a:pt x="852438" y="149387"/>
                    <a:pt x="851940" y="151209"/>
                    <a:pt x="851950" y="153063"/>
                  </a:cubicBezTo>
                  <a:lnTo>
                    <a:pt x="851950" y="219815"/>
                  </a:lnTo>
                  <a:lnTo>
                    <a:pt x="774835" y="311627"/>
                  </a:lnTo>
                  <a:lnTo>
                    <a:pt x="774835" y="311627"/>
                  </a:lnTo>
                  <a:cubicBezTo>
                    <a:pt x="773298" y="313446"/>
                    <a:pt x="772445" y="315749"/>
                    <a:pt x="772431" y="318130"/>
                  </a:cubicBezTo>
                  <a:lnTo>
                    <a:pt x="772431" y="393957"/>
                  </a:lnTo>
                  <a:cubicBezTo>
                    <a:pt x="772431" y="399569"/>
                    <a:pt x="776979" y="404117"/>
                    <a:pt x="782591" y="404117"/>
                  </a:cubicBezTo>
                  <a:lnTo>
                    <a:pt x="801116" y="404117"/>
                  </a:lnTo>
                  <a:lnTo>
                    <a:pt x="801116" y="479944"/>
                  </a:lnTo>
                  <a:lnTo>
                    <a:pt x="762000" y="479944"/>
                  </a:lnTo>
                  <a:lnTo>
                    <a:pt x="762000" y="428806"/>
                  </a:lnTo>
                  <a:cubicBezTo>
                    <a:pt x="761980" y="427160"/>
                    <a:pt x="761563" y="425544"/>
                    <a:pt x="760781" y="424098"/>
                  </a:cubicBezTo>
                  <a:lnTo>
                    <a:pt x="760781" y="424098"/>
                  </a:lnTo>
                  <a:lnTo>
                    <a:pt x="709981" y="328290"/>
                  </a:lnTo>
                  <a:cubicBezTo>
                    <a:pt x="708223" y="324960"/>
                    <a:pt x="704772" y="322874"/>
                    <a:pt x="701006" y="322871"/>
                  </a:cubicBezTo>
                  <a:lnTo>
                    <a:pt x="568960" y="322871"/>
                  </a:lnTo>
                  <a:lnTo>
                    <a:pt x="568960" y="261437"/>
                  </a:lnTo>
                  <a:lnTo>
                    <a:pt x="587451" y="261437"/>
                  </a:lnTo>
                  <a:cubicBezTo>
                    <a:pt x="593063" y="261437"/>
                    <a:pt x="597611" y="256888"/>
                    <a:pt x="597611" y="251277"/>
                  </a:cubicBezTo>
                  <a:lnTo>
                    <a:pt x="597611" y="175348"/>
                  </a:lnTo>
                  <a:cubicBezTo>
                    <a:pt x="597598" y="172965"/>
                    <a:pt x="596744" y="170664"/>
                    <a:pt x="595207" y="168845"/>
                  </a:cubicBezTo>
                  <a:lnTo>
                    <a:pt x="595207" y="168845"/>
                  </a:lnTo>
                  <a:lnTo>
                    <a:pt x="518160" y="76999"/>
                  </a:lnTo>
                  <a:lnTo>
                    <a:pt x="518160" y="28095"/>
                  </a:lnTo>
                  <a:lnTo>
                    <a:pt x="547556" y="45638"/>
                  </a:lnTo>
                  <a:lnTo>
                    <a:pt x="532113" y="55290"/>
                  </a:lnTo>
                  <a:lnTo>
                    <a:pt x="542883" y="72528"/>
                  </a:lnTo>
                  <a:lnTo>
                    <a:pt x="572347" y="54037"/>
                  </a:lnTo>
                  <a:cubicBezTo>
                    <a:pt x="577102" y="51056"/>
                    <a:pt x="578538" y="44786"/>
                    <a:pt x="575557" y="40032"/>
                  </a:cubicBezTo>
                  <a:cubicBezTo>
                    <a:pt x="574700" y="38665"/>
                    <a:pt x="573529" y="37522"/>
                    <a:pt x="572144" y="36697"/>
                  </a:cubicBezTo>
                  <a:lnTo>
                    <a:pt x="513215" y="1442"/>
                  </a:lnTo>
                  <a:cubicBezTo>
                    <a:pt x="508400" y="-1438"/>
                    <a:pt x="502161" y="131"/>
                    <a:pt x="499279" y="4946"/>
                  </a:cubicBezTo>
                  <a:cubicBezTo>
                    <a:pt x="498334" y="6528"/>
                    <a:pt x="497837" y="8337"/>
                    <a:pt x="497840" y="10180"/>
                  </a:cubicBezTo>
                  <a:lnTo>
                    <a:pt x="497840" y="76999"/>
                  </a:lnTo>
                  <a:lnTo>
                    <a:pt x="420726" y="168811"/>
                  </a:lnTo>
                  <a:lnTo>
                    <a:pt x="420726" y="168811"/>
                  </a:lnTo>
                  <a:cubicBezTo>
                    <a:pt x="419188" y="170630"/>
                    <a:pt x="418335" y="172932"/>
                    <a:pt x="418321" y="175314"/>
                  </a:cubicBezTo>
                  <a:lnTo>
                    <a:pt x="418321" y="251277"/>
                  </a:lnTo>
                  <a:cubicBezTo>
                    <a:pt x="418321" y="256888"/>
                    <a:pt x="422869" y="261437"/>
                    <a:pt x="428481" y="261437"/>
                  </a:cubicBezTo>
                  <a:lnTo>
                    <a:pt x="447040" y="261437"/>
                  </a:lnTo>
                  <a:lnTo>
                    <a:pt x="447040" y="322939"/>
                  </a:lnTo>
                  <a:lnTo>
                    <a:pt x="320819" y="322939"/>
                  </a:lnTo>
                  <a:cubicBezTo>
                    <a:pt x="317225" y="322945"/>
                    <a:pt x="313902" y="324852"/>
                    <a:pt x="312081" y="327951"/>
                  </a:cubicBezTo>
                  <a:lnTo>
                    <a:pt x="255456" y="423658"/>
                  </a:lnTo>
                  <a:lnTo>
                    <a:pt x="255456" y="423658"/>
                  </a:lnTo>
                  <a:cubicBezTo>
                    <a:pt x="254520" y="425213"/>
                    <a:pt x="254017" y="426991"/>
                    <a:pt x="254000" y="428806"/>
                  </a:cubicBezTo>
                  <a:lnTo>
                    <a:pt x="254000" y="479978"/>
                  </a:lnTo>
                  <a:lnTo>
                    <a:pt x="214850" y="479978"/>
                  </a:lnTo>
                  <a:lnTo>
                    <a:pt x="214850" y="404151"/>
                  </a:lnTo>
                  <a:lnTo>
                    <a:pt x="233375" y="404151"/>
                  </a:lnTo>
                  <a:cubicBezTo>
                    <a:pt x="238987" y="404151"/>
                    <a:pt x="243535" y="399603"/>
                    <a:pt x="243535" y="393991"/>
                  </a:cubicBezTo>
                  <a:lnTo>
                    <a:pt x="243535" y="318163"/>
                  </a:lnTo>
                  <a:cubicBezTo>
                    <a:pt x="243521" y="315783"/>
                    <a:pt x="242670" y="313480"/>
                    <a:pt x="241131" y="311661"/>
                  </a:cubicBezTo>
                  <a:lnTo>
                    <a:pt x="241131" y="311661"/>
                  </a:lnTo>
                  <a:lnTo>
                    <a:pt x="164050" y="219815"/>
                  </a:lnTo>
                  <a:lnTo>
                    <a:pt x="164050" y="170911"/>
                  </a:lnTo>
                  <a:lnTo>
                    <a:pt x="193040" y="188183"/>
                  </a:lnTo>
                  <a:lnTo>
                    <a:pt x="178308" y="196819"/>
                  </a:lnTo>
                  <a:lnTo>
                    <a:pt x="188468" y="214362"/>
                  </a:lnTo>
                  <a:lnTo>
                    <a:pt x="218034" y="197090"/>
                  </a:lnTo>
                  <a:cubicBezTo>
                    <a:pt x="222859" y="194227"/>
                    <a:pt x="224450" y="187993"/>
                    <a:pt x="221587" y="183168"/>
                  </a:cubicBezTo>
                  <a:cubicBezTo>
                    <a:pt x="220719" y="181705"/>
                    <a:pt x="219497" y="180483"/>
                    <a:pt x="218034" y="179615"/>
                  </a:cubicBezTo>
                  <a:lnTo>
                    <a:pt x="159173" y="144292"/>
                  </a:lnTo>
                  <a:cubicBezTo>
                    <a:pt x="154381" y="141374"/>
                    <a:pt x="148130" y="142894"/>
                    <a:pt x="145212" y="147686"/>
                  </a:cubicBezTo>
                  <a:cubicBezTo>
                    <a:pt x="144226" y="149306"/>
                    <a:pt x="143713" y="151168"/>
                    <a:pt x="143730" y="153063"/>
                  </a:cubicBezTo>
                  <a:lnTo>
                    <a:pt x="143730" y="219815"/>
                  </a:lnTo>
                  <a:lnTo>
                    <a:pt x="66616" y="311627"/>
                  </a:lnTo>
                  <a:lnTo>
                    <a:pt x="66616" y="311627"/>
                  </a:lnTo>
                  <a:cubicBezTo>
                    <a:pt x="65064" y="313442"/>
                    <a:pt x="64201" y="315742"/>
                    <a:pt x="64177" y="318130"/>
                  </a:cubicBezTo>
                  <a:lnTo>
                    <a:pt x="64177" y="393957"/>
                  </a:lnTo>
                  <a:cubicBezTo>
                    <a:pt x="64177" y="399569"/>
                    <a:pt x="68726" y="404117"/>
                    <a:pt x="74337" y="404117"/>
                  </a:cubicBezTo>
                  <a:lnTo>
                    <a:pt x="92862" y="404117"/>
                  </a:lnTo>
                  <a:lnTo>
                    <a:pt x="92862" y="789757"/>
                  </a:lnTo>
                  <a:lnTo>
                    <a:pt x="49784" y="789757"/>
                  </a:lnTo>
                  <a:cubicBezTo>
                    <a:pt x="44173" y="789757"/>
                    <a:pt x="39624" y="794305"/>
                    <a:pt x="39624" y="799917"/>
                  </a:cubicBezTo>
                  <a:lnTo>
                    <a:pt x="39624" y="847838"/>
                  </a:lnTo>
                  <a:lnTo>
                    <a:pt x="0" y="847838"/>
                  </a:lnTo>
                  <a:lnTo>
                    <a:pt x="0" y="868158"/>
                  </a:lnTo>
                  <a:lnTo>
                    <a:pt x="1016000" y="868158"/>
                  </a:lnTo>
                  <a:lnTo>
                    <a:pt x="1016000" y="847838"/>
                  </a:lnTo>
                  <a:close/>
                  <a:moveTo>
                    <a:pt x="919819" y="308003"/>
                  </a:moveTo>
                  <a:lnTo>
                    <a:pt x="804435" y="308003"/>
                  </a:lnTo>
                  <a:lnTo>
                    <a:pt x="862008" y="239322"/>
                  </a:lnTo>
                  <a:close/>
                  <a:moveTo>
                    <a:pt x="792785" y="383831"/>
                  </a:moveTo>
                  <a:lnTo>
                    <a:pt x="792785" y="328323"/>
                  </a:lnTo>
                  <a:lnTo>
                    <a:pt x="931638" y="328323"/>
                  </a:lnTo>
                  <a:lnTo>
                    <a:pt x="931638" y="383831"/>
                  </a:lnTo>
                  <a:lnTo>
                    <a:pt x="856319" y="383831"/>
                  </a:lnTo>
                  <a:lnTo>
                    <a:pt x="856319" y="404151"/>
                  </a:lnTo>
                  <a:lnTo>
                    <a:pt x="902784" y="404151"/>
                  </a:lnTo>
                  <a:lnTo>
                    <a:pt x="902784" y="788504"/>
                  </a:lnTo>
                  <a:lnTo>
                    <a:pt x="821504" y="788504"/>
                  </a:lnTo>
                  <a:lnTo>
                    <a:pt x="821504" y="393991"/>
                  </a:lnTo>
                  <a:cubicBezTo>
                    <a:pt x="821504" y="388379"/>
                    <a:pt x="816955" y="383831"/>
                    <a:pt x="811344" y="383831"/>
                  </a:cubicBezTo>
                  <a:close/>
                  <a:moveTo>
                    <a:pt x="565573" y="165188"/>
                  </a:moveTo>
                  <a:lnTo>
                    <a:pt x="450427" y="165188"/>
                  </a:lnTo>
                  <a:lnTo>
                    <a:pt x="508000" y="96472"/>
                  </a:lnTo>
                  <a:close/>
                  <a:moveTo>
                    <a:pt x="457200" y="241117"/>
                  </a:moveTo>
                  <a:lnTo>
                    <a:pt x="438709" y="241117"/>
                  </a:lnTo>
                  <a:lnTo>
                    <a:pt x="438709" y="185508"/>
                  </a:lnTo>
                  <a:lnTo>
                    <a:pt x="577359" y="185508"/>
                  </a:lnTo>
                  <a:lnTo>
                    <a:pt x="577359" y="241117"/>
                  </a:lnTo>
                  <a:lnTo>
                    <a:pt x="502209" y="241117"/>
                  </a:lnTo>
                  <a:lnTo>
                    <a:pt x="502209" y="261437"/>
                  </a:lnTo>
                  <a:lnTo>
                    <a:pt x="548640" y="261437"/>
                  </a:lnTo>
                  <a:lnTo>
                    <a:pt x="548640" y="322939"/>
                  </a:lnTo>
                  <a:lnTo>
                    <a:pt x="467360" y="322939"/>
                  </a:lnTo>
                  <a:lnTo>
                    <a:pt x="467360" y="251277"/>
                  </a:lnTo>
                  <a:cubicBezTo>
                    <a:pt x="467360" y="245665"/>
                    <a:pt x="462812" y="241117"/>
                    <a:pt x="457200" y="241117"/>
                  </a:cubicBezTo>
                  <a:close/>
                  <a:moveTo>
                    <a:pt x="326644" y="343157"/>
                  </a:moveTo>
                  <a:lnTo>
                    <a:pt x="694910" y="343157"/>
                  </a:lnTo>
                  <a:lnTo>
                    <a:pt x="734907" y="418646"/>
                  </a:lnTo>
                  <a:lnTo>
                    <a:pt x="659045" y="418646"/>
                  </a:lnTo>
                  <a:cubicBezTo>
                    <a:pt x="653434" y="418646"/>
                    <a:pt x="648885" y="423194"/>
                    <a:pt x="648885" y="428806"/>
                  </a:cubicBezTo>
                  <a:lnTo>
                    <a:pt x="648885" y="479978"/>
                  </a:lnTo>
                  <a:lnTo>
                    <a:pt x="564557" y="479978"/>
                  </a:lnTo>
                  <a:lnTo>
                    <a:pt x="564557" y="428806"/>
                  </a:lnTo>
                  <a:cubicBezTo>
                    <a:pt x="564557" y="423194"/>
                    <a:pt x="560009" y="418646"/>
                    <a:pt x="554397" y="418646"/>
                  </a:cubicBezTo>
                  <a:lnTo>
                    <a:pt x="461603" y="418646"/>
                  </a:lnTo>
                  <a:cubicBezTo>
                    <a:pt x="455991" y="418646"/>
                    <a:pt x="451443" y="423194"/>
                    <a:pt x="451443" y="428806"/>
                  </a:cubicBezTo>
                  <a:lnTo>
                    <a:pt x="451443" y="479978"/>
                  </a:lnTo>
                  <a:lnTo>
                    <a:pt x="367115" y="479978"/>
                  </a:lnTo>
                  <a:lnTo>
                    <a:pt x="367115" y="428806"/>
                  </a:lnTo>
                  <a:cubicBezTo>
                    <a:pt x="367115" y="423194"/>
                    <a:pt x="362566" y="418646"/>
                    <a:pt x="356955" y="418646"/>
                  </a:cubicBezTo>
                  <a:lnTo>
                    <a:pt x="282008" y="418646"/>
                  </a:lnTo>
                  <a:close/>
                  <a:moveTo>
                    <a:pt x="264160" y="500298"/>
                  </a:moveTo>
                  <a:cubicBezTo>
                    <a:pt x="269771" y="500298"/>
                    <a:pt x="274320" y="495750"/>
                    <a:pt x="274320" y="490138"/>
                  </a:cubicBezTo>
                  <a:lnTo>
                    <a:pt x="274320" y="438966"/>
                  </a:lnTo>
                  <a:lnTo>
                    <a:pt x="346795" y="438966"/>
                  </a:lnTo>
                  <a:lnTo>
                    <a:pt x="346795" y="490138"/>
                  </a:lnTo>
                  <a:cubicBezTo>
                    <a:pt x="346795" y="495750"/>
                    <a:pt x="351343" y="500298"/>
                    <a:pt x="356955" y="500298"/>
                  </a:cubicBezTo>
                  <a:lnTo>
                    <a:pt x="461603" y="500298"/>
                  </a:lnTo>
                  <a:cubicBezTo>
                    <a:pt x="467214" y="500298"/>
                    <a:pt x="471763" y="495750"/>
                    <a:pt x="471763" y="490138"/>
                  </a:cubicBezTo>
                  <a:lnTo>
                    <a:pt x="471763" y="438966"/>
                  </a:lnTo>
                  <a:lnTo>
                    <a:pt x="544237" y="438966"/>
                  </a:lnTo>
                  <a:lnTo>
                    <a:pt x="544237" y="490138"/>
                  </a:lnTo>
                  <a:cubicBezTo>
                    <a:pt x="544237" y="495750"/>
                    <a:pt x="548786" y="500298"/>
                    <a:pt x="554397" y="500298"/>
                  </a:cubicBezTo>
                  <a:lnTo>
                    <a:pt x="659045" y="500298"/>
                  </a:lnTo>
                  <a:cubicBezTo>
                    <a:pt x="664657" y="500298"/>
                    <a:pt x="669205" y="495750"/>
                    <a:pt x="669205" y="490138"/>
                  </a:cubicBezTo>
                  <a:lnTo>
                    <a:pt x="669205" y="438966"/>
                  </a:lnTo>
                  <a:lnTo>
                    <a:pt x="741680" y="438966"/>
                  </a:lnTo>
                  <a:lnTo>
                    <a:pt x="741680" y="490138"/>
                  </a:lnTo>
                  <a:cubicBezTo>
                    <a:pt x="741680" y="495750"/>
                    <a:pt x="746228" y="500298"/>
                    <a:pt x="751840" y="500298"/>
                  </a:cubicBezTo>
                  <a:lnTo>
                    <a:pt x="801184" y="500298"/>
                  </a:lnTo>
                  <a:lnTo>
                    <a:pt x="801184" y="789757"/>
                  </a:lnTo>
                  <a:lnTo>
                    <a:pt x="615256" y="789757"/>
                  </a:lnTo>
                  <a:lnTo>
                    <a:pt x="615256" y="659099"/>
                  </a:lnTo>
                  <a:cubicBezTo>
                    <a:pt x="615181" y="607121"/>
                    <a:pt x="573051" y="565007"/>
                    <a:pt x="521073" y="564950"/>
                  </a:cubicBezTo>
                  <a:lnTo>
                    <a:pt x="494927" y="564950"/>
                  </a:lnTo>
                  <a:cubicBezTo>
                    <a:pt x="442949" y="565007"/>
                    <a:pt x="400819" y="607121"/>
                    <a:pt x="400744" y="659099"/>
                  </a:cubicBezTo>
                  <a:lnTo>
                    <a:pt x="400744" y="789757"/>
                  </a:lnTo>
                  <a:lnTo>
                    <a:pt x="214850" y="789757"/>
                  </a:lnTo>
                  <a:lnTo>
                    <a:pt x="214850" y="500298"/>
                  </a:lnTo>
                  <a:close/>
                  <a:moveTo>
                    <a:pt x="421030" y="788504"/>
                  </a:moveTo>
                  <a:lnTo>
                    <a:pt x="421030" y="659099"/>
                  </a:lnTo>
                  <a:cubicBezTo>
                    <a:pt x="421088" y="618334"/>
                    <a:pt x="454128" y="585307"/>
                    <a:pt x="494894" y="585270"/>
                  </a:cubicBezTo>
                  <a:lnTo>
                    <a:pt x="521039" y="585270"/>
                  </a:lnTo>
                  <a:cubicBezTo>
                    <a:pt x="561804" y="585307"/>
                    <a:pt x="594844" y="618334"/>
                    <a:pt x="594902" y="659099"/>
                  </a:cubicBezTo>
                  <a:lnTo>
                    <a:pt x="594902" y="788504"/>
                  </a:lnTo>
                  <a:close/>
                  <a:moveTo>
                    <a:pt x="211565" y="308003"/>
                  </a:moveTo>
                  <a:lnTo>
                    <a:pt x="96181" y="308003"/>
                  </a:lnTo>
                  <a:lnTo>
                    <a:pt x="153755" y="239322"/>
                  </a:lnTo>
                  <a:close/>
                  <a:moveTo>
                    <a:pt x="84667" y="383831"/>
                  </a:moveTo>
                  <a:lnTo>
                    <a:pt x="84667" y="328323"/>
                  </a:lnTo>
                  <a:lnTo>
                    <a:pt x="223215" y="328323"/>
                  </a:lnTo>
                  <a:lnTo>
                    <a:pt x="223215" y="383831"/>
                  </a:lnTo>
                  <a:lnTo>
                    <a:pt x="204690" y="383831"/>
                  </a:lnTo>
                  <a:cubicBezTo>
                    <a:pt x="199079" y="383831"/>
                    <a:pt x="194530" y="388379"/>
                    <a:pt x="194530" y="393991"/>
                  </a:cubicBezTo>
                  <a:lnTo>
                    <a:pt x="194530" y="788504"/>
                  </a:lnTo>
                  <a:lnTo>
                    <a:pt x="113250" y="788504"/>
                  </a:lnTo>
                  <a:lnTo>
                    <a:pt x="113250" y="404151"/>
                  </a:lnTo>
                  <a:lnTo>
                    <a:pt x="159681" y="404151"/>
                  </a:lnTo>
                  <a:lnTo>
                    <a:pt x="159681" y="383831"/>
                  </a:lnTo>
                  <a:lnTo>
                    <a:pt x="84667" y="383831"/>
                  </a:lnTo>
                  <a:close/>
                  <a:moveTo>
                    <a:pt x="59944" y="847974"/>
                  </a:moveTo>
                  <a:lnTo>
                    <a:pt x="59944" y="810077"/>
                  </a:lnTo>
                  <a:lnTo>
                    <a:pt x="956056" y="810077"/>
                  </a:lnTo>
                  <a:lnTo>
                    <a:pt x="956056" y="847838"/>
                  </a:lnTo>
                  <a:close/>
                </a:path>
              </a:pathLst>
            </a:custGeom>
            <a:solidFill>
              <a:srgbClr val="000000"/>
            </a:solidFill>
            <a:ln w="33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7902ADFE-86E4-C5A6-38D2-0CE5FFBC9DFC}"/>
              </a:ext>
            </a:extLst>
          </p:cNvPr>
          <p:cNvGrpSpPr/>
          <p:nvPr/>
        </p:nvGrpSpPr>
        <p:grpSpPr>
          <a:xfrm>
            <a:off x="6571898" y="3733666"/>
            <a:ext cx="1093467" cy="1093467"/>
            <a:chOff x="6571898" y="3733666"/>
            <a:chExt cx="1093467" cy="1093467"/>
          </a:xfrm>
        </p:grpSpPr>
        <p:grpSp>
          <p:nvGrpSpPr>
            <p:cNvPr id="51" name="Gruppieren 50">
              <a:extLst>
                <a:ext uri="{FF2B5EF4-FFF2-40B4-BE49-F238E27FC236}">
                  <a16:creationId xmlns:a16="http://schemas.microsoft.com/office/drawing/2014/main" id="{78341294-286B-1802-2A03-F8A368C2C27B}"/>
                </a:ext>
              </a:extLst>
            </p:cNvPr>
            <p:cNvGrpSpPr/>
            <p:nvPr/>
          </p:nvGrpSpPr>
          <p:grpSpPr>
            <a:xfrm>
              <a:off x="6571898" y="3733666"/>
              <a:ext cx="1093467" cy="1093467"/>
              <a:chOff x="6466367" y="3733666"/>
              <a:chExt cx="1075777" cy="1075777"/>
            </a:xfrm>
          </p:grpSpPr>
          <p:grpSp>
            <p:nvGrpSpPr>
              <p:cNvPr id="45" name="ee4p_icon_frame">
                <a:extLst>
                  <a:ext uri="{FF2B5EF4-FFF2-40B4-BE49-F238E27FC236}">
                    <a16:creationId xmlns:a16="http://schemas.microsoft.com/office/drawing/2014/main" id="{EFC2ACFE-C945-798D-FB5D-0103871FF39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466367" y="3733666"/>
                <a:ext cx="1075777" cy="1075777"/>
                <a:chOff x="4737100" y="1701800"/>
                <a:chExt cx="1098550" cy="1098550"/>
              </a:xfrm>
              <a:solidFill>
                <a:schemeClr val="accent3"/>
              </a:solidFill>
            </p:grpSpPr>
            <p:cxnSp>
              <p:nvCxnSpPr>
                <p:cNvPr id="47" name="ee4p_icon_frame_top">
                  <a:extLst>
                    <a:ext uri="{FF2B5EF4-FFF2-40B4-BE49-F238E27FC236}">
                      <a16:creationId xmlns:a16="http://schemas.microsoft.com/office/drawing/2014/main" id="{0903713A-D3C4-F40F-D9BA-8B597A1127BA}"/>
                    </a:ext>
                  </a:extLst>
                </p:cNvPr>
                <p:cNvCxnSpPr/>
                <p:nvPr/>
              </p:nvCxnSpPr>
              <p:spPr>
                <a:xfrm>
                  <a:off x="4737100" y="1701800"/>
                  <a:ext cx="1098550" cy="0"/>
                </a:xfrm>
                <a:prstGeom prst="line">
                  <a:avLst/>
                </a:prstGeom>
                <a:grpFill/>
                <a:ln w="0" cap="sq">
                  <a:noFill/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ee4p_icon_frame_bottom">
                  <a:extLst>
                    <a:ext uri="{FF2B5EF4-FFF2-40B4-BE49-F238E27FC236}">
                      <a16:creationId xmlns:a16="http://schemas.microsoft.com/office/drawing/2014/main" id="{40D872ED-32DD-2EF1-1E96-AA6CE24FAAE7}"/>
                    </a:ext>
                  </a:extLst>
                </p:cNvPr>
                <p:cNvCxnSpPr/>
                <p:nvPr/>
              </p:nvCxnSpPr>
              <p:spPr>
                <a:xfrm>
                  <a:off x="4737100" y="2800350"/>
                  <a:ext cx="1098550" cy="0"/>
                </a:xfrm>
                <a:prstGeom prst="line">
                  <a:avLst/>
                </a:prstGeom>
                <a:grpFill/>
                <a:ln w="0" cap="sq">
                  <a:noFill/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ee4p_icon_frame_left">
                  <a:extLst>
                    <a:ext uri="{FF2B5EF4-FFF2-40B4-BE49-F238E27FC236}">
                      <a16:creationId xmlns:a16="http://schemas.microsoft.com/office/drawing/2014/main" id="{E3FB67BE-4DF5-C358-2A96-9EB2A316F3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187825" y="2251075"/>
                  <a:ext cx="1098550" cy="0"/>
                </a:xfrm>
                <a:prstGeom prst="line">
                  <a:avLst/>
                </a:prstGeom>
                <a:grpFill/>
                <a:ln w="0" cap="sq">
                  <a:noFill/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ee4p_icon_frame_right">
                  <a:extLst>
                    <a:ext uri="{FF2B5EF4-FFF2-40B4-BE49-F238E27FC236}">
                      <a16:creationId xmlns:a16="http://schemas.microsoft.com/office/drawing/2014/main" id="{13E4E63B-8187-26CD-FA4E-DB5B11DDB9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286375" y="2251075"/>
                  <a:ext cx="1098550" cy="0"/>
                </a:xfrm>
                <a:prstGeom prst="line">
                  <a:avLst/>
                </a:prstGeom>
                <a:grpFill/>
                <a:ln w="0" cap="sq">
                  <a:noFill/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ee4p_icon">
                <a:extLst>
                  <a:ext uri="{FF2B5EF4-FFF2-40B4-BE49-F238E27FC236}">
                    <a16:creationId xmlns:a16="http://schemas.microsoft.com/office/drawing/2014/main" id="{67BBB3B0-CB86-130F-6BF5-9EF6453EA5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98242" y="3807068"/>
                <a:ext cx="1012027" cy="928973"/>
              </a:xfrm>
              <a:custGeom>
                <a:avLst/>
                <a:gdLst>
                  <a:gd name="connsiteX0" fmla="*/ 914400 w 1016000"/>
                  <a:gd name="connsiteY0" fmla="*/ 912300 h 932620"/>
                  <a:gd name="connsiteX1" fmla="*/ 1016000 w 1016000"/>
                  <a:gd name="connsiteY1" fmla="*/ 912300 h 932620"/>
                  <a:gd name="connsiteX2" fmla="*/ 1016000 w 1016000"/>
                  <a:gd name="connsiteY2" fmla="*/ 932620 h 932620"/>
                  <a:gd name="connsiteX3" fmla="*/ 410295 w 1016000"/>
                  <a:gd name="connsiteY3" fmla="*/ 932620 h 932620"/>
                  <a:gd name="connsiteX4" fmla="*/ 410295 w 1016000"/>
                  <a:gd name="connsiteY4" fmla="*/ 912300 h 932620"/>
                  <a:gd name="connsiteX5" fmla="*/ 894080 w 1016000"/>
                  <a:gd name="connsiteY5" fmla="*/ 912300 h 932620"/>
                  <a:gd name="connsiteX6" fmla="*/ 894080 w 1016000"/>
                  <a:gd name="connsiteY6" fmla="*/ 661111 h 932620"/>
                  <a:gd name="connsiteX7" fmla="*/ 914400 w 1016000"/>
                  <a:gd name="connsiteY7" fmla="*/ 661111 h 932620"/>
                  <a:gd name="connsiteX8" fmla="*/ 121920 w 1016000"/>
                  <a:gd name="connsiteY8" fmla="*/ 912300 h 932620"/>
                  <a:gd name="connsiteX9" fmla="*/ 253458 w 1016000"/>
                  <a:gd name="connsiteY9" fmla="*/ 912300 h 932620"/>
                  <a:gd name="connsiteX10" fmla="*/ 253458 w 1016000"/>
                  <a:gd name="connsiteY10" fmla="*/ 932620 h 932620"/>
                  <a:gd name="connsiteX11" fmla="*/ 0 w 1016000"/>
                  <a:gd name="connsiteY11" fmla="*/ 932620 h 932620"/>
                  <a:gd name="connsiteX12" fmla="*/ 0 w 1016000"/>
                  <a:gd name="connsiteY12" fmla="*/ 912300 h 932620"/>
                  <a:gd name="connsiteX13" fmla="*/ 101600 w 1016000"/>
                  <a:gd name="connsiteY13" fmla="*/ 912300 h 932620"/>
                  <a:gd name="connsiteX14" fmla="*/ 101600 w 1016000"/>
                  <a:gd name="connsiteY14" fmla="*/ 370874 h 932620"/>
                  <a:gd name="connsiteX15" fmla="*/ 41791 w 1016000"/>
                  <a:gd name="connsiteY15" fmla="*/ 408127 h 932620"/>
                  <a:gd name="connsiteX16" fmla="*/ 27791 w 1016000"/>
                  <a:gd name="connsiteY16" fmla="*/ 404896 h 932620"/>
                  <a:gd name="connsiteX17" fmla="*/ 26247 w 1016000"/>
                  <a:gd name="connsiteY17" fmla="*/ 399491 h 932620"/>
                  <a:gd name="connsiteX18" fmla="*/ 26247 w 1016000"/>
                  <a:gd name="connsiteY18" fmla="*/ 304326 h 932620"/>
                  <a:gd name="connsiteX19" fmla="*/ 31022 w 1016000"/>
                  <a:gd name="connsiteY19" fmla="*/ 295690 h 932620"/>
                  <a:gd name="connsiteX20" fmla="*/ 502615 w 1016000"/>
                  <a:gd name="connsiteY20" fmla="*/ 1558 h 932620"/>
                  <a:gd name="connsiteX21" fmla="*/ 513385 w 1016000"/>
                  <a:gd name="connsiteY21" fmla="*/ 1558 h 932620"/>
                  <a:gd name="connsiteX22" fmla="*/ 735076 w 1016000"/>
                  <a:gd name="connsiteY22" fmla="*/ 139869 h 932620"/>
                  <a:gd name="connsiteX23" fmla="*/ 735076 w 1016000"/>
                  <a:gd name="connsiteY23" fmla="*/ 10160 h 932620"/>
                  <a:gd name="connsiteX24" fmla="*/ 745236 w 1016000"/>
                  <a:gd name="connsiteY24" fmla="*/ 0 h 932620"/>
                  <a:gd name="connsiteX25" fmla="*/ 904240 w 1016000"/>
                  <a:gd name="connsiteY25" fmla="*/ 0 h 932620"/>
                  <a:gd name="connsiteX26" fmla="*/ 914400 w 1016000"/>
                  <a:gd name="connsiteY26" fmla="*/ 10160 h 932620"/>
                  <a:gd name="connsiteX27" fmla="*/ 914400 w 1016000"/>
                  <a:gd name="connsiteY27" fmla="*/ 251731 h 932620"/>
                  <a:gd name="connsiteX28" fmla="*/ 984978 w 1016000"/>
                  <a:gd name="connsiteY28" fmla="*/ 295758 h 932620"/>
                  <a:gd name="connsiteX29" fmla="*/ 989753 w 1016000"/>
                  <a:gd name="connsiteY29" fmla="*/ 304394 h 932620"/>
                  <a:gd name="connsiteX30" fmla="*/ 989753 w 1016000"/>
                  <a:gd name="connsiteY30" fmla="*/ 399559 h 932620"/>
                  <a:gd name="connsiteX31" fmla="*/ 984538 w 1016000"/>
                  <a:gd name="connsiteY31" fmla="*/ 408466 h 932620"/>
                  <a:gd name="connsiteX32" fmla="*/ 974209 w 1016000"/>
                  <a:gd name="connsiteY32" fmla="*/ 408195 h 932620"/>
                  <a:gd name="connsiteX33" fmla="*/ 914400 w 1016000"/>
                  <a:gd name="connsiteY33" fmla="*/ 370942 h 932620"/>
                  <a:gd name="connsiteX34" fmla="*/ 914400 w 1016000"/>
                  <a:gd name="connsiteY34" fmla="*/ 563507 h 932620"/>
                  <a:gd name="connsiteX35" fmla="*/ 894080 w 1016000"/>
                  <a:gd name="connsiteY35" fmla="*/ 563507 h 932620"/>
                  <a:gd name="connsiteX36" fmla="*/ 894080 w 1016000"/>
                  <a:gd name="connsiteY36" fmla="*/ 359529 h 932620"/>
                  <a:gd name="connsiteX37" fmla="*/ 508000 w 1016000"/>
                  <a:gd name="connsiteY37" fmla="*/ 118669 h 932620"/>
                  <a:gd name="connsiteX38" fmla="*/ 121920 w 1016000"/>
                  <a:gd name="connsiteY38" fmla="*/ 359529 h 932620"/>
                  <a:gd name="connsiteX39" fmla="*/ 755227 w 1016000"/>
                  <a:gd name="connsiteY39" fmla="*/ 152535 h 932620"/>
                  <a:gd name="connsiteX40" fmla="*/ 894080 w 1016000"/>
                  <a:gd name="connsiteY40" fmla="*/ 239031 h 932620"/>
                  <a:gd name="connsiteX41" fmla="*/ 894080 w 1016000"/>
                  <a:gd name="connsiteY41" fmla="*/ 20320 h 932620"/>
                  <a:gd name="connsiteX42" fmla="*/ 755396 w 1016000"/>
                  <a:gd name="connsiteY42" fmla="*/ 20320 h 932620"/>
                  <a:gd name="connsiteX43" fmla="*/ 46601 w 1016000"/>
                  <a:gd name="connsiteY43" fmla="*/ 381271 h 932620"/>
                  <a:gd name="connsiteX44" fmla="*/ 502615 w 1016000"/>
                  <a:gd name="connsiteY44" fmla="*/ 96791 h 932620"/>
                  <a:gd name="connsiteX45" fmla="*/ 513385 w 1016000"/>
                  <a:gd name="connsiteY45" fmla="*/ 96791 h 932620"/>
                  <a:gd name="connsiteX46" fmla="*/ 969399 w 1016000"/>
                  <a:gd name="connsiteY46" fmla="*/ 381271 h 932620"/>
                  <a:gd name="connsiteX47" fmla="*/ 969399 w 1016000"/>
                  <a:gd name="connsiteY47" fmla="*/ 310151 h 932620"/>
                  <a:gd name="connsiteX48" fmla="*/ 508000 w 1016000"/>
                  <a:gd name="connsiteY48" fmla="*/ 22149 h 932620"/>
                  <a:gd name="connsiteX49" fmla="*/ 46601 w 1016000"/>
                  <a:gd name="connsiteY49" fmla="*/ 310015 h 932620"/>
                  <a:gd name="connsiteX50" fmla="*/ 675640 w 1016000"/>
                  <a:gd name="connsiteY50" fmla="*/ 593547 h 932620"/>
                  <a:gd name="connsiteX51" fmla="*/ 573261 w 1016000"/>
                  <a:gd name="connsiteY51" fmla="*/ 439217 h 932620"/>
                  <a:gd name="connsiteX52" fmla="*/ 566488 w 1016000"/>
                  <a:gd name="connsiteY52" fmla="*/ 436541 h 932620"/>
                  <a:gd name="connsiteX53" fmla="*/ 559410 w 1016000"/>
                  <a:gd name="connsiteY53" fmla="*/ 455574 h 932620"/>
                  <a:gd name="connsiteX54" fmla="*/ 565370 w 1016000"/>
                  <a:gd name="connsiteY54" fmla="*/ 457945 h 932620"/>
                  <a:gd name="connsiteX55" fmla="*/ 643731 w 1016000"/>
                  <a:gd name="connsiteY55" fmla="*/ 650989 h 932620"/>
                  <a:gd name="connsiteX56" fmla="*/ 450687 w 1016000"/>
                  <a:gd name="connsiteY56" fmla="*/ 729349 h 932620"/>
                  <a:gd name="connsiteX57" fmla="*/ 372327 w 1016000"/>
                  <a:gd name="connsiteY57" fmla="*/ 536306 h 932620"/>
                  <a:gd name="connsiteX58" fmla="*/ 456658 w 1016000"/>
                  <a:gd name="connsiteY58" fmla="*/ 455574 h 932620"/>
                  <a:gd name="connsiteX59" fmla="*/ 449580 w 1016000"/>
                  <a:gd name="connsiteY59" fmla="*/ 436541 h 932620"/>
                  <a:gd name="connsiteX60" fmla="*/ 350916 w 1016000"/>
                  <a:gd name="connsiteY60" fmla="*/ 652113 h 932620"/>
                  <a:gd name="connsiteX61" fmla="*/ 566488 w 1016000"/>
                  <a:gd name="connsiteY61" fmla="*/ 750780 h 932620"/>
                  <a:gd name="connsiteX62" fmla="*/ 675674 w 1016000"/>
                  <a:gd name="connsiteY62" fmla="*/ 593683 h 932620"/>
                  <a:gd name="connsiteX63" fmla="*/ 498822 w 1016000"/>
                  <a:gd name="connsiteY63" fmla="*/ 526085 h 932620"/>
                  <a:gd name="connsiteX64" fmla="*/ 519142 w 1016000"/>
                  <a:gd name="connsiteY64" fmla="*/ 526085 h 932620"/>
                  <a:gd name="connsiteX65" fmla="*/ 519142 w 1016000"/>
                  <a:gd name="connsiteY65" fmla="*/ 348048 h 932620"/>
                  <a:gd name="connsiteX66" fmla="*/ 498822 w 1016000"/>
                  <a:gd name="connsiteY66" fmla="*/ 348048 h 932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1016000" h="932620">
                    <a:moveTo>
                      <a:pt x="914400" y="912300"/>
                    </a:moveTo>
                    <a:lnTo>
                      <a:pt x="1016000" y="912300"/>
                    </a:lnTo>
                    <a:lnTo>
                      <a:pt x="1016000" y="932620"/>
                    </a:lnTo>
                    <a:lnTo>
                      <a:pt x="410295" y="932620"/>
                    </a:lnTo>
                    <a:lnTo>
                      <a:pt x="410295" y="912300"/>
                    </a:lnTo>
                    <a:lnTo>
                      <a:pt x="894080" y="912300"/>
                    </a:lnTo>
                    <a:lnTo>
                      <a:pt x="894080" y="661111"/>
                    </a:lnTo>
                    <a:lnTo>
                      <a:pt x="914400" y="661111"/>
                    </a:lnTo>
                    <a:close/>
                    <a:moveTo>
                      <a:pt x="121920" y="912300"/>
                    </a:moveTo>
                    <a:lnTo>
                      <a:pt x="253458" y="912300"/>
                    </a:lnTo>
                    <a:lnTo>
                      <a:pt x="253458" y="932620"/>
                    </a:lnTo>
                    <a:lnTo>
                      <a:pt x="0" y="932620"/>
                    </a:lnTo>
                    <a:lnTo>
                      <a:pt x="0" y="912300"/>
                    </a:lnTo>
                    <a:lnTo>
                      <a:pt x="101600" y="912300"/>
                    </a:lnTo>
                    <a:lnTo>
                      <a:pt x="101600" y="370874"/>
                    </a:lnTo>
                    <a:lnTo>
                      <a:pt x="41791" y="408127"/>
                    </a:lnTo>
                    <a:cubicBezTo>
                      <a:pt x="37033" y="411101"/>
                      <a:pt x="30765" y="409655"/>
                      <a:pt x="27791" y="404896"/>
                    </a:cubicBezTo>
                    <a:cubicBezTo>
                      <a:pt x="26778" y="403274"/>
                      <a:pt x="26243" y="401401"/>
                      <a:pt x="26247" y="399491"/>
                    </a:cubicBezTo>
                    <a:lnTo>
                      <a:pt x="26247" y="304326"/>
                    </a:lnTo>
                    <a:cubicBezTo>
                      <a:pt x="26240" y="300814"/>
                      <a:pt x="28045" y="297549"/>
                      <a:pt x="31022" y="295690"/>
                    </a:cubicBezTo>
                    <a:lnTo>
                      <a:pt x="502615" y="1558"/>
                    </a:lnTo>
                    <a:cubicBezTo>
                      <a:pt x="505910" y="-501"/>
                      <a:pt x="510090" y="-501"/>
                      <a:pt x="513385" y="1558"/>
                    </a:cubicBezTo>
                    <a:lnTo>
                      <a:pt x="735076" y="139869"/>
                    </a:lnTo>
                    <a:lnTo>
                      <a:pt x="735076" y="10160"/>
                    </a:lnTo>
                    <a:cubicBezTo>
                      <a:pt x="735076" y="4549"/>
                      <a:pt x="739624" y="0"/>
                      <a:pt x="745236" y="0"/>
                    </a:cubicBezTo>
                    <a:lnTo>
                      <a:pt x="904240" y="0"/>
                    </a:lnTo>
                    <a:cubicBezTo>
                      <a:pt x="909852" y="0"/>
                      <a:pt x="914400" y="4549"/>
                      <a:pt x="914400" y="10160"/>
                    </a:cubicBezTo>
                    <a:lnTo>
                      <a:pt x="914400" y="251731"/>
                    </a:lnTo>
                    <a:lnTo>
                      <a:pt x="984978" y="295758"/>
                    </a:lnTo>
                    <a:cubicBezTo>
                      <a:pt x="987955" y="297617"/>
                      <a:pt x="989760" y="300882"/>
                      <a:pt x="989753" y="304394"/>
                    </a:cubicBezTo>
                    <a:lnTo>
                      <a:pt x="989753" y="399559"/>
                    </a:lnTo>
                    <a:cubicBezTo>
                      <a:pt x="989763" y="403257"/>
                      <a:pt x="987769" y="406668"/>
                      <a:pt x="984538" y="408466"/>
                    </a:cubicBezTo>
                    <a:cubicBezTo>
                      <a:pt x="981304" y="410264"/>
                      <a:pt x="977345" y="410159"/>
                      <a:pt x="974209" y="408195"/>
                    </a:cubicBezTo>
                    <a:lnTo>
                      <a:pt x="914400" y="370942"/>
                    </a:lnTo>
                    <a:lnTo>
                      <a:pt x="914400" y="563507"/>
                    </a:lnTo>
                    <a:lnTo>
                      <a:pt x="894080" y="563507"/>
                    </a:lnTo>
                    <a:lnTo>
                      <a:pt x="894080" y="359529"/>
                    </a:lnTo>
                    <a:lnTo>
                      <a:pt x="508000" y="118669"/>
                    </a:lnTo>
                    <a:lnTo>
                      <a:pt x="121920" y="359529"/>
                    </a:lnTo>
                    <a:close/>
                    <a:moveTo>
                      <a:pt x="755227" y="152535"/>
                    </a:moveTo>
                    <a:lnTo>
                      <a:pt x="894080" y="239031"/>
                    </a:lnTo>
                    <a:lnTo>
                      <a:pt x="894080" y="20320"/>
                    </a:lnTo>
                    <a:lnTo>
                      <a:pt x="755396" y="20320"/>
                    </a:lnTo>
                    <a:close/>
                    <a:moveTo>
                      <a:pt x="46601" y="381271"/>
                    </a:moveTo>
                    <a:lnTo>
                      <a:pt x="502615" y="96791"/>
                    </a:lnTo>
                    <a:cubicBezTo>
                      <a:pt x="505910" y="94732"/>
                      <a:pt x="510090" y="94732"/>
                      <a:pt x="513385" y="96791"/>
                    </a:cubicBezTo>
                    <a:lnTo>
                      <a:pt x="969399" y="381271"/>
                    </a:lnTo>
                    <a:lnTo>
                      <a:pt x="969399" y="310151"/>
                    </a:lnTo>
                    <a:lnTo>
                      <a:pt x="508000" y="22149"/>
                    </a:lnTo>
                    <a:lnTo>
                      <a:pt x="46601" y="310015"/>
                    </a:lnTo>
                    <a:close/>
                    <a:moveTo>
                      <a:pt x="675640" y="593547"/>
                    </a:moveTo>
                    <a:cubicBezTo>
                      <a:pt x="675660" y="526193"/>
                      <a:pt x="635322" y="465386"/>
                      <a:pt x="573261" y="439217"/>
                    </a:cubicBezTo>
                    <a:cubicBezTo>
                      <a:pt x="571026" y="438269"/>
                      <a:pt x="568757" y="437388"/>
                      <a:pt x="566488" y="436541"/>
                    </a:cubicBezTo>
                    <a:lnTo>
                      <a:pt x="559410" y="455574"/>
                    </a:lnTo>
                    <a:cubicBezTo>
                      <a:pt x="561408" y="456319"/>
                      <a:pt x="563406" y="457098"/>
                      <a:pt x="565370" y="457945"/>
                    </a:cubicBezTo>
                    <a:cubicBezTo>
                      <a:pt x="640317" y="489614"/>
                      <a:pt x="675400" y="576042"/>
                      <a:pt x="643731" y="650989"/>
                    </a:cubicBezTo>
                    <a:cubicBezTo>
                      <a:pt x="612062" y="725935"/>
                      <a:pt x="525634" y="761018"/>
                      <a:pt x="450687" y="729349"/>
                    </a:cubicBezTo>
                    <a:cubicBezTo>
                      <a:pt x="375741" y="697680"/>
                      <a:pt x="340658" y="611253"/>
                      <a:pt x="372327" y="536306"/>
                    </a:cubicBezTo>
                    <a:cubicBezTo>
                      <a:pt x="388119" y="498931"/>
                      <a:pt x="418629" y="469724"/>
                      <a:pt x="456658" y="455574"/>
                    </a:cubicBezTo>
                    <a:lnTo>
                      <a:pt x="449580" y="436541"/>
                    </a:lnTo>
                    <a:cubicBezTo>
                      <a:pt x="362807" y="468823"/>
                      <a:pt x="318632" y="565340"/>
                      <a:pt x="350916" y="652113"/>
                    </a:cubicBezTo>
                    <a:cubicBezTo>
                      <a:pt x="383198" y="738889"/>
                      <a:pt x="479715" y="783062"/>
                      <a:pt x="566488" y="750780"/>
                    </a:cubicBezTo>
                    <a:cubicBezTo>
                      <a:pt x="632125" y="726359"/>
                      <a:pt x="675664" y="663712"/>
                      <a:pt x="675674" y="593683"/>
                    </a:cubicBezTo>
                    <a:close/>
                    <a:moveTo>
                      <a:pt x="498822" y="526085"/>
                    </a:moveTo>
                    <a:lnTo>
                      <a:pt x="519142" y="526085"/>
                    </a:lnTo>
                    <a:lnTo>
                      <a:pt x="519142" y="348048"/>
                    </a:lnTo>
                    <a:lnTo>
                      <a:pt x="498822" y="348048"/>
                    </a:lnTo>
                    <a:close/>
                  </a:path>
                </a:pathLst>
              </a:custGeom>
              <a:solidFill>
                <a:srgbClr val="000000"/>
              </a:solidFill>
              <a:ln w="317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6624B3E3-AAF8-1F2E-2BBB-21A1854BC0CC}"/>
                </a:ext>
              </a:extLst>
            </p:cNvPr>
            <p:cNvSpPr/>
            <p:nvPr/>
          </p:nvSpPr>
          <p:spPr>
            <a:xfrm>
              <a:off x="6898433" y="4149227"/>
              <a:ext cx="466530" cy="4778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4" name="Pfeil: nach rechts 53">
            <a:extLst>
              <a:ext uri="{FF2B5EF4-FFF2-40B4-BE49-F238E27FC236}">
                <a16:creationId xmlns:a16="http://schemas.microsoft.com/office/drawing/2014/main" id="{72BC088F-6D53-9C05-B7F6-FC9C9BD07450}"/>
              </a:ext>
            </a:extLst>
          </p:cNvPr>
          <p:cNvSpPr/>
          <p:nvPr/>
        </p:nvSpPr>
        <p:spPr>
          <a:xfrm>
            <a:off x="7720876" y="4149227"/>
            <a:ext cx="760195" cy="42383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Pfeil: nach rechts 54">
            <a:extLst>
              <a:ext uri="{FF2B5EF4-FFF2-40B4-BE49-F238E27FC236}">
                <a16:creationId xmlns:a16="http://schemas.microsoft.com/office/drawing/2014/main" id="{5F15F24B-F3A8-501A-7A40-DD02D1D13A75}"/>
              </a:ext>
            </a:extLst>
          </p:cNvPr>
          <p:cNvSpPr/>
          <p:nvPr/>
        </p:nvSpPr>
        <p:spPr>
          <a:xfrm>
            <a:off x="9781280" y="4142889"/>
            <a:ext cx="760195" cy="42383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6" name="ee4p_icon_group">
            <a:extLst>
              <a:ext uri="{FF2B5EF4-FFF2-40B4-BE49-F238E27FC236}">
                <a16:creationId xmlns:a16="http://schemas.microsoft.com/office/drawing/2014/main" id="{CA790A92-C999-817F-AD28-F4C8F54B01F2}"/>
              </a:ext>
            </a:extLst>
          </p:cNvPr>
          <p:cNvGrpSpPr>
            <a:grpSpLocks noChangeAspect="1"/>
          </p:cNvGrpSpPr>
          <p:nvPr/>
        </p:nvGrpSpPr>
        <p:grpSpPr>
          <a:xfrm>
            <a:off x="10439650" y="3820212"/>
            <a:ext cx="1075777" cy="1075777"/>
            <a:chOff x="4031897" y="2889108"/>
            <a:chExt cx="1080000" cy="1080000"/>
          </a:xfrm>
        </p:grpSpPr>
        <p:grpSp>
          <p:nvGrpSpPr>
            <p:cNvPr id="57" name="ee4p_icon_frame">
              <a:extLst>
                <a:ext uri="{FF2B5EF4-FFF2-40B4-BE49-F238E27FC236}">
                  <a16:creationId xmlns:a16="http://schemas.microsoft.com/office/drawing/2014/main" id="{B6A2E142-74CF-4D18-830B-3A50A7C535F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31897" y="2889108"/>
              <a:ext cx="1080000" cy="1080000"/>
              <a:chOff x="4737100" y="1701800"/>
              <a:chExt cx="1098550" cy="1098550"/>
            </a:xfrm>
            <a:solidFill>
              <a:schemeClr val="accent3"/>
            </a:solidFill>
          </p:grpSpPr>
          <p:cxnSp>
            <p:nvCxnSpPr>
              <p:cNvPr id="59" name="ee4p_icon_frame_top">
                <a:extLst>
                  <a:ext uri="{FF2B5EF4-FFF2-40B4-BE49-F238E27FC236}">
                    <a16:creationId xmlns:a16="http://schemas.microsoft.com/office/drawing/2014/main" id="{5F4C449A-0470-6BC5-1737-F78079F4337E}"/>
                  </a:ext>
                </a:extLst>
              </p:cNvPr>
              <p:cNvCxnSpPr/>
              <p:nvPr/>
            </p:nvCxnSpPr>
            <p:spPr>
              <a:xfrm>
                <a:off x="4737100" y="1701800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ee4p_icon_frame_bottom">
                <a:extLst>
                  <a:ext uri="{FF2B5EF4-FFF2-40B4-BE49-F238E27FC236}">
                    <a16:creationId xmlns:a16="http://schemas.microsoft.com/office/drawing/2014/main" id="{C518D3C3-6485-F6AC-BF20-4920BAD0E64D}"/>
                  </a:ext>
                </a:extLst>
              </p:cNvPr>
              <p:cNvCxnSpPr/>
              <p:nvPr/>
            </p:nvCxnSpPr>
            <p:spPr>
              <a:xfrm>
                <a:off x="4737100" y="2800350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ee4p_icon_frame_left">
                <a:extLst>
                  <a:ext uri="{FF2B5EF4-FFF2-40B4-BE49-F238E27FC236}">
                    <a16:creationId xmlns:a16="http://schemas.microsoft.com/office/drawing/2014/main" id="{05278657-737D-75C1-5C14-B32B9418704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187825" y="2251075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ee4p_icon_frame_right">
                <a:extLst>
                  <a:ext uri="{FF2B5EF4-FFF2-40B4-BE49-F238E27FC236}">
                    <a16:creationId xmlns:a16="http://schemas.microsoft.com/office/drawing/2014/main" id="{A957A274-14A6-3DEF-763A-7007A2E0C80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286375" y="2251075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ee4p_icon">
              <a:extLst>
                <a:ext uri="{FF2B5EF4-FFF2-40B4-BE49-F238E27FC236}">
                  <a16:creationId xmlns:a16="http://schemas.microsoft.com/office/drawing/2014/main" id="{99406EB1-3A9D-6EBD-8C68-9F71772E19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0787" y="2921217"/>
              <a:ext cx="462221" cy="1015782"/>
            </a:xfrm>
            <a:custGeom>
              <a:avLst/>
              <a:gdLst>
                <a:gd name="connsiteX0" fmla="*/ 452836 w 462221"/>
                <a:gd name="connsiteY0" fmla="*/ 163595 h 1015782"/>
                <a:gd name="connsiteX1" fmla="*/ 420223 w 462221"/>
                <a:gd name="connsiteY1" fmla="*/ 380139 h 1015782"/>
                <a:gd name="connsiteX2" fmla="*/ 354589 w 462221"/>
                <a:gd name="connsiteY2" fmla="*/ 458472 h 1015782"/>
                <a:gd name="connsiteX3" fmla="*/ 290242 w 462221"/>
                <a:gd name="connsiteY3" fmla="*/ 707020 h 1015782"/>
                <a:gd name="connsiteX4" fmla="*/ 283029 w 462221"/>
                <a:gd name="connsiteY4" fmla="*/ 719445 h 1015782"/>
                <a:gd name="connsiteX5" fmla="*/ 280421 w 462221"/>
                <a:gd name="connsiteY5" fmla="*/ 719788 h 1015782"/>
                <a:gd name="connsiteX6" fmla="*/ 131882 w 462221"/>
                <a:gd name="connsiteY6" fmla="*/ 719788 h 1015782"/>
                <a:gd name="connsiteX7" fmla="*/ 122298 w 462221"/>
                <a:gd name="connsiteY7" fmla="*/ 713014 h 1015782"/>
                <a:gd name="connsiteX8" fmla="*/ 103908 w 462221"/>
                <a:gd name="connsiteY8" fmla="*/ 637627 h 1015782"/>
                <a:gd name="connsiteX9" fmla="*/ 123923 w 462221"/>
                <a:gd name="connsiteY9" fmla="*/ 634240 h 1015782"/>
                <a:gd name="connsiteX10" fmla="*/ 139265 w 462221"/>
                <a:gd name="connsiteY10" fmla="*/ 699434 h 1015782"/>
                <a:gd name="connsiteX11" fmla="*/ 267179 w 462221"/>
                <a:gd name="connsiteY11" fmla="*/ 699434 h 1015782"/>
                <a:gd name="connsiteX12" fmla="*/ 340264 w 462221"/>
                <a:gd name="connsiteY12" fmla="*/ 444011 h 1015782"/>
                <a:gd name="connsiteX13" fmla="*/ 402748 w 462221"/>
                <a:gd name="connsiteY13" fmla="*/ 369776 h 1015782"/>
                <a:gd name="connsiteX14" fmla="*/ 433228 w 462221"/>
                <a:gd name="connsiteY14" fmla="*/ 169353 h 1015782"/>
                <a:gd name="connsiteX15" fmla="*/ 318081 w 462221"/>
                <a:gd name="connsiteY15" fmla="*/ 40151 h 1015782"/>
                <a:gd name="connsiteX16" fmla="*/ 22459 w 462221"/>
                <a:gd name="connsiteY16" fmla="*/ 118654 h 1015782"/>
                <a:gd name="connsiteX17" fmla="*/ 73259 w 462221"/>
                <a:gd name="connsiteY17" fmla="*/ 230414 h 1015782"/>
                <a:gd name="connsiteX18" fmla="*/ 253396 w 462221"/>
                <a:gd name="connsiteY18" fmla="*/ 172841 h 1015782"/>
                <a:gd name="connsiteX19" fmla="*/ 291258 w 462221"/>
                <a:gd name="connsiteY19" fmla="*/ 216868 h 1015782"/>
                <a:gd name="connsiteX20" fmla="*/ 199107 w 462221"/>
                <a:gd name="connsiteY20" fmla="*/ 388707 h 1015782"/>
                <a:gd name="connsiteX21" fmla="*/ 147156 w 462221"/>
                <a:gd name="connsiteY21" fmla="*/ 454747 h 1015782"/>
                <a:gd name="connsiteX22" fmla="*/ 118505 w 462221"/>
                <a:gd name="connsiteY22" fmla="*/ 547982 h 1015782"/>
                <a:gd name="connsiteX23" fmla="*/ 98185 w 462221"/>
                <a:gd name="connsiteY23" fmla="*/ 546695 h 1015782"/>
                <a:gd name="connsiteX24" fmla="*/ 130493 w 462221"/>
                <a:gd name="connsiteY24" fmla="*/ 443097 h 1015782"/>
                <a:gd name="connsiteX25" fmla="*/ 183393 w 462221"/>
                <a:gd name="connsiteY25" fmla="*/ 375770 h 1015782"/>
                <a:gd name="connsiteX26" fmla="*/ 271447 w 462221"/>
                <a:gd name="connsiteY26" fmla="*/ 221067 h 1015782"/>
                <a:gd name="connsiteX27" fmla="*/ 244353 w 462221"/>
                <a:gd name="connsiteY27" fmla="*/ 191129 h 1015782"/>
                <a:gd name="connsiteX28" fmla="*/ 79355 w 462221"/>
                <a:gd name="connsiteY28" fmla="*/ 255476 h 1015782"/>
                <a:gd name="connsiteX29" fmla="*/ 65232 w 462221"/>
                <a:gd name="connsiteY29" fmla="*/ 258117 h 1015782"/>
                <a:gd name="connsiteX30" fmla="*/ 61744 w 462221"/>
                <a:gd name="connsiteY30" fmla="*/ 253985 h 1015782"/>
                <a:gd name="connsiteX31" fmla="*/ 920 w 462221"/>
                <a:gd name="connsiteY31" fmla="*/ 120618 h 1015782"/>
                <a:gd name="connsiteX32" fmla="*/ 2816 w 462221"/>
                <a:gd name="connsiteY32" fmla="*/ 109375 h 1015782"/>
                <a:gd name="connsiteX33" fmla="*/ 102926 w 462221"/>
                <a:gd name="connsiteY33" fmla="*/ 35545 h 1015782"/>
                <a:gd name="connsiteX34" fmla="*/ 327191 w 462221"/>
                <a:gd name="connsiteY34" fmla="*/ 21999 h 1015782"/>
                <a:gd name="connsiteX35" fmla="*/ 452836 w 462221"/>
                <a:gd name="connsiteY35" fmla="*/ 163595 h 1015782"/>
                <a:gd name="connsiteX36" fmla="*/ 342973 w 462221"/>
                <a:gd name="connsiteY36" fmla="*/ 883702 h 1015782"/>
                <a:gd name="connsiteX37" fmla="*/ 210893 w 462221"/>
                <a:gd name="connsiteY37" fmla="*/ 1015782 h 1015782"/>
                <a:gd name="connsiteX38" fmla="*/ 78813 w 462221"/>
                <a:gd name="connsiteY38" fmla="*/ 883702 h 1015782"/>
                <a:gd name="connsiteX39" fmla="*/ 210893 w 462221"/>
                <a:gd name="connsiteY39" fmla="*/ 751622 h 1015782"/>
                <a:gd name="connsiteX40" fmla="*/ 342973 w 462221"/>
                <a:gd name="connsiteY40" fmla="*/ 883702 h 1015782"/>
                <a:gd name="connsiteX41" fmla="*/ 322653 w 462221"/>
                <a:gd name="connsiteY41" fmla="*/ 883702 h 1015782"/>
                <a:gd name="connsiteX42" fmla="*/ 210893 w 462221"/>
                <a:gd name="connsiteY42" fmla="*/ 771942 h 1015782"/>
                <a:gd name="connsiteX43" fmla="*/ 99133 w 462221"/>
                <a:gd name="connsiteY43" fmla="*/ 883702 h 1015782"/>
                <a:gd name="connsiteX44" fmla="*/ 210893 w 462221"/>
                <a:gd name="connsiteY44" fmla="*/ 995462 h 1015782"/>
                <a:gd name="connsiteX45" fmla="*/ 322653 w 462221"/>
                <a:gd name="connsiteY45" fmla="*/ 883702 h 1015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62221" h="1015782">
                  <a:moveTo>
                    <a:pt x="452836" y="163595"/>
                  </a:moveTo>
                  <a:cubicBezTo>
                    <a:pt x="472750" y="230753"/>
                    <a:pt x="460558" y="311694"/>
                    <a:pt x="420223" y="380139"/>
                  </a:cubicBezTo>
                  <a:cubicBezTo>
                    <a:pt x="401461" y="411973"/>
                    <a:pt x="377618" y="435612"/>
                    <a:pt x="354589" y="458472"/>
                  </a:cubicBezTo>
                  <a:cubicBezTo>
                    <a:pt x="299014" y="513573"/>
                    <a:pt x="251025" y="561156"/>
                    <a:pt x="290242" y="707020"/>
                  </a:cubicBezTo>
                  <a:cubicBezTo>
                    <a:pt x="291682" y="712442"/>
                    <a:pt x="288454" y="718006"/>
                    <a:pt x="283029" y="719445"/>
                  </a:cubicBezTo>
                  <a:cubicBezTo>
                    <a:pt x="282179" y="719672"/>
                    <a:pt x="281302" y="719788"/>
                    <a:pt x="280421" y="719788"/>
                  </a:cubicBezTo>
                  <a:lnTo>
                    <a:pt x="131882" y="719788"/>
                  </a:lnTo>
                  <a:cubicBezTo>
                    <a:pt x="127574" y="719791"/>
                    <a:pt x="123734" y="717075"/>
                    <a:pt x="122298" y="713014"/>
                  </a:cubicBezTo>
                  <a:cubicBezTo>
                    <a:pt x="114207" y="688403"/>
                    <a:pt x="108060" y="663196"/>
                    <a:pt x="103908" y="637627"/>
                  </a:cubicBezTo>
                  <a:lnTo>
                    <a:pt x="123923" y="634240"/>
                  </a:lnTo>
                  <a:cubicBezTo>
                    <a:pt x="127605" y="656284"/>
                    <a:pt x="132729" y="678060"/>
                    <a:pt x="139265" y="699434"/>
                  </a:cubicBezTo>
                  <a:lnTo>
                    <a:pt x="267179" y="699434"/>
                  </a:lnTo>
                  <a:cubicBezTo>
                    <a:pt x="231348" y="552012"/>
                    <a:pt x="284113" y="499620"/>
                    <a:pt x="340264" y="444011"/>
                  </a:cubicBezTo>
                  <a:cubicBezTo>
                    <a:pt x="362412" y="422066"/>
                    <a:pt x="385306" y="399341"/>
                    <a:pt x="402748" y="369776"/>
                  </a:cubicBezTo>
                  <a:cubicBezTo>
                    <a:pt x="440238" y="306106"/>
                    <a:pt x="451685" y="231193"/>
                    <a:pt x="433228" y="169353"/>
                  </a:cubicBezTo>
                  <a:cubicBezTo>
                    <a:pt x="416633" y="113337"/>
                    <a:pt x="377889" y="69886"/>
                    <a:pt x="318081" y="40151"/>
                  </a:cubicBezTo>
                  <a:cubicBezTo>
                    <a:pt x="185188" y="-26024"/>
                    <a:pt x="49518" y="92882"/>
                    <a:pt x="22459" y="118654"/>
                  </a:cubicBezTo>
                  <a:lnTo>
                    <a:pt x="73259" y="230414"/>
                  </a:lnTo>
                  <a:cubicBezTo>
                    <a:pt x="99336" y="199697"/>
                    <a:pt x="170050" y="131151"/>
                    <a:pt x="253396" y="172841"/>
                  </a:cubicBezTo>
                  <a:cubicBezTo>
                    <a:pt x="274596" y="183441"/>
                    <a:pt x="287262" y="198207"/>
                    <a:pt x="291258" y="216868"/>
                  </a:cubicBezTo>
                  <a:cubicBezTo>
                    <a:pt x="301418" y="264755"/>
                    <a:pt x="249399" y="327747"/>
                    <a:pt x="199107" y="388707"/>
                  </a:cubicBezTo>
                  <a:cubicBezTo>
                    <a:pt x="179871" y="412007"/>
                    <a:pt x="161854" y="433987"/>
                    <a:pt x="147156" y="454747"/>
                  </a:cubicBezTo>
                  <a:cubicBezTo>
                    <a:pt x="130527" y="478454"/>
                    <a:pt x="120875" y="509882"/>
                    <a:pt x="118505" y="547982"/>
                  </a:cubicBezTo>
                  <a:lnTo>
                    <a:pt x="98185" y="546695"/>
                  </a:lnTo>
                  <a:cubicBezTo>
                    <a:pt x="100792" y="504836"/>
                    <a:pt x="111731" y="469987"/>
                    <a:pt x="130493" y="443097"/>
                  </a:cubicBezTo>
                  <a:cubicBezTo>
                    <a:pt x="145463" y="421693"/>
                    <a:pt x="163886" y="399375"/>
                    <a:pt x="183393" y="375770"/>
                  </a:cubicBezTo>
                  <a:cubicBezTo>
                    <a:pt x="228402" y="321211"/>
                    <a:pt x="279439" y="259370"/>
                    <a:pt x="271447" y="221067"/>
                  </a:cubicBezTo>
                  <a:cubicBezTo>
                    <a:pt x="268839" y="208740"/>
                    <a:pt x="260000" y="198952"/>
                    <a:pt x="244353" y="191129"/>
                  </a:cubicBezTo>
                  <a:cubicBezTo>
                    <a:pt x="155216" y="146560"/>
                    <a:pt x="82437" y="251174"/>
                    <a:pt x="79355" y="255476"/>
                  </a:cubicBezTo>
                  <a:cubicBezTo>
                    <a:pt x="76185" y="260105"/>
                    <a:pt x="69862" y="261288"/>
                    <a:pt x="65232" y="258117"/>
                  </a:cubicBezTo>
                  <a:cubicBezTo>
                    <a:pt x="63719" y="257080"/>
                    <a:pt x="62513" y="255652"/>
                    <a:pt x="61744" y="253985"/>
                  </a:cubicBezTo>
                  <a:lnTo>
                    <a:pt x="920" y="120618"/>
                  </a:lnTo>
                  <a:cubicBezTo>
                    <a:pt x="-809" y="116836"/>
                    <a:pt x="-58" y="112381"/>
                    <a:pt x="2816" y="109375"/>
                  </a:cubicBezTo>
                  <a:cubicBezTo>
                    <a:pt x="32428" y="80039"/>
                    <a:pt x="66150" y="55169"/>
                    <a:pt x="102926" y="35545"/>
                  </a:cubicBezTo>
                  <a:cubicBezTo>
                    <a:pt x="182547" y="-6686"/>
                    <a:pt x="260101" y="-11394"/>
                    <a:pt x="327191" y="21999"/>
                  </a:cubicBezTo>
                  <a:cubicBezTo>
                    <a:pt x="391402" y="53969"/>
                    <a:pt x="434819" y="102838"/>
                    <a:pt x="452836" y="163595"/>
                  </a:cubicBezTo>
                  <a:close/>
                  <a:moveTo>
                    <a:pt x="342973" y="883702"/>
                  </a:moveTo>
                  <a:cubicBezTo>
                    <a:pt x="342973" y="956648"/>
                    <a:pt x="283838" y="1015782"/>
                    <a:pt x="210893" y="1015782"/>
                  </a:cubicBezTo>
                  <a:cubicBezTo>
                    <a:pt x="137947" y="1015782"/>
                    <a:pt x="78813" y="956648"/>
                    <a:pt x="78813" y="883702"/>
                  </a:cubicBezTo>
                  <a:cubicBezTo>
                    <a:pt x="78813" y="810757"/>
                    <a:pt x="137947" y="751622"/>
                    <a:pt x="210893" y="751622"/>
                  </a:cubicBezTo>
                  <a:cubicBezTo>
                    <a:pt x="283838" y="751622"/>
                    <a:pt x="342973" y="810757"/>
                    <a:pt x="342973" y="883702"/>
                  </a:cubicBezTo>
                  <a:close/>
                  <a:moveTo>
                    <a:pt x="322653" y="883702"/>
                  </a:moveTo>
                  <a:cubicBezTo>
                    <a:pt x="322653" y="821980"/>
                    <a:pt x="272615" y="771942"/>
                    <a:pt x="210893" y="771942"/>
                  </a:cubicBezTo>
                  <a:cubicBezTo>
                    <a:pt x="149171" y="771942"/>
                    <a:pt x="99133" y="821980"/>
                    <a:pt x="99133" y="883702"/>
                  </a:cubicBezTo>
                  <a:cubicBezTo>
                    <a:pt x="99133" y="945424"/>
                    <a:pt x="149171" y="995462"/>
                    <a:pt x="210893" y="995462"/>
                  </a:cubicBezTo>
                  <a:cubicBezTo>
                    <a:pt x="272615" y="995462"/>
                    <a:pt x="322653" y="945424"/>
                    <a:pt x="322653" y="883702"/>
                  </a:cubicBezTo>
                  <a:close/>
                </a:path>
              </a:pathLst>
            </a:custGeom>
            <a:solidFill>
              <a:srgbClr val="000000"/>
            </a:solidFill>
            <a:ln w="33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63" name="Pfeil: nach rechts 62">
            <a:extLst>
              <a:ext uri="{FF2B5EF4-FFF2-40B4-BE49-F238E27FC236}">
                <a16:creationId xmlns:a16="http://schemas.microsoft.com/office/drawing/2014/main" id="{B017FEEB-ABFA-9386-A968-FDB0BC91AA61}"/>
              </a:ext>
            </a:extLst>
          </p:cNvPr>
          <p:cNvSpPr/>
          <p:nvPr/>
        </p:nvSpPr>
        <p:spPr>
          <a:xfrm>
            <a:off x="1596490" y="4142888"/>
            <a:ext cx="760195" cy="423831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423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14B297-DE64-E2D6-E670-1156000C5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- Agile projects vs. milestone projects</a:t>
            </a:r>
            <a:br>
              <a:rPr lang="en-US" dirty="0"/>
            </a:br>
            <a:br>
              <a:rPr lang="en-US" b="0" dirty="0"/>
            </a:br>
            <a:br>
              <a:rPr lang="en-US" b="0" dirty="0"/>
            </a:b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E42C013-C9CD-A6DF-CDAF-8CA54E5DF1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5188604" cy="4320000"/>
          </a:xfrm>
        </p:spPr>
        <p:txBody>
          <a:bodyPr/>
          <a:lstStyle/>
          <a:p>
            <a:r>
              <a:rPr lang="en-US" dirty="0"/>
              <a:t>Content definition in Agile projects is more flexible than within milestone projects:</a:t>
            </a:r>
          </a:p>
          <a:p>
            <a:pPr lvl="1"/>
            <a:r>
              <a:rPr lang="en-US" dirty="0"/>
              <a:t>Agile projects continuously define the content for the current/next delivery</a:t>
            </a:r>
          </a:p>
          <a:p>
            <a:pPr lvl="1"/>
            <a:r>
              <a:rPr lang="en-US" dirty="0"/>
              <a:t>Milestone projects require a stable scope and often end with a single delivery </a:t>
            </a:r>
          </a:p>
          <a:p>
            <a:r>
              <a:rPr lang="en-US" dirty="0"/>
              <a:t>A single Agile delivery will not provide all content at once, but they deliver more often than a milestone project</a:t>
            </a:r>
          </a:p>
          <a:p>
            <a:r>
              <a:rPr lang="en-US" dirty="0"/>
              <a:t>Defining scope at the beginning of a project without possibility to adapt is not suitable for investigating new technologies!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BEDB6B3-1A2E-CBB0-7925-5086ED852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FA96-312F-4AFC-96E6-E4DDC7E79B51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F9CFDAE-B59E-E16F-6638-418D5AB76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6BB9F-9368-6873-75D4-86AC3F7A1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6</a:t>
            </a:fld>
            <a:endParaRPr lang="en-US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CD74746-D225-1E42-6827-0F956DA22C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Content Definition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B8071CD-30EA-ED1E-1457-4E94D9926F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49381" y="2118958"/>
            <a:ext cx="6731856" cy="33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25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46B33-21D0-93A5-1C00-02A8B66C4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BD1343-589D-05AD-F91C-23E536041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- Agile projects vs. milestone projects</a:t>
            </a:r>
            <a:br>
              <a:rPr lang="en-US" dirty="0"/>
            </a:br>
            <a:br>
              <a:rPr lang="en-US" b="0" dirty="0"/>
            </a:br>
            <a:br>
              <a:rPr lang="en-US" b="0" dirty="0"/>
            </a:b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5FFC63-B74C-B06B-7820-043A6F8F50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5276156" cy="4320000"/>
          </a:xfrm>
        </p:spPr>
        <p:txBody>
          <a:bodyPr/>
          <a:lstStyle/>
          <a:p>
            <a:r>
              <a:rPr lang="en-US" dirty="0"/>
              <a:t>Capabilities of a delivered project result are fixed at the start of a milestone project, due to fixed scope</a:t>
            </a:r>
          </a:p>
          <a:p>
            <a:r>
              <a:rPr lang="en-US" dirty="0"/>
              <a:t>Agile projects add to the capability of the delivered result continuously due to continuous adaption of scope based on the current delivery </a:t>
            </a:r>
          </a:p>
          <a:p>
            <a:r>
              <a:rPr lang="en-US" dirty="0"/>
              <a:t>Agile projects often require multiple iterations to reach the same capabilities as scoped for a milestone project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9CE22A7-22B7-B5CA-3340-2C56F5E71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FA96-312F-4AFC-96E6-E4DDC7E79B51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9EDFA5D-A10A-9252-84E9-3879EA10E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C8F4D7E-0CB2-F01F-CB46-EFB97597A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7</a:t>
            </a:fld>
            <a:endParaRPr lang="en-US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9F3B657-45C0-107E-D7C1-ED9F2717DF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Delivery of capabilities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D729A24-C221-BC08-FD0D-9ACBAD0597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36156" y="2206044"/>
            <a:ext cx="6555844" cy="321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920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9A0E70-CD4E-C190-63C0-01E78529B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and How is developed?</a:t>
            </a:r>
            <a:br>
              <a:rPr lang="en-US" b="0"/>
            </a:br>
            <a:br>
              <a:rPr lang="en-US" b="0"/>
            </a:b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6CD7AE-6DC4-D15D-98CD-9B028174E1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4158518" cy="4320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is developed?</a:t>
            </a:r>
          </a:p>
          <a:p>
            <a:pPr lvl="1"/>
            <a:r>
              <a:rPr lang="en-US" dirty="0"/>
              <a:t>Project delivery</a:t>
            </a:r>
          </a:p>
          <a:p>
            <a:pPr lvl="1"/>
            <a:r>
              <a:rPr lang="en-US" dirty="0"/>
              <a:t>Platform delivery</a:t>
            </a:r>
          </a:p>
          <a:p>
            <a:pPr lvl="1"/>
            <a:r>
              <a:rPr lang="en-US" dirty="0"/>
              <a:t>Product delivery?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How is it developed?</a:t>
            </a:r>
          </a:p>
          <a:p>
            <a:pPr lvl="1"/>
            <a:r>
              <a:rPr lang="en-US" dirty="0"/>
              <a:t>Milestone planning (“traditional”)</a:t>
            </a:r>
          </a:p>
          <a:p>
            <a:pPr lvl="1"/>
            <a:r>
              <a:rPr lang="en-US" dirty="0"/>
              <a:t>Agile continuous delivery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9C116CD-3A69-2455-618F-3E3F097C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FA96-312F-4AFC-96E6-E4DDC7E79B51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D838A71-BEE5-4A9A-E504-3BC350D24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D24F13F-F291-DB09-1B21-1A6995239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8</a:t>
            </a:fld>
            <a:endParaRPr lang="en-US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E6F8240-4CEF-C3F1-0E7D-50A4525AB7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Two independent but interacting dimensions</a:t>
            </a:r>
          </a:p>
          <a:p>
            <a:endParaRPr lang="en-US" dirty="0"/>
          </a:p>
        </p:txBody>
      </p:sp>
      <p:sp>
        <p:nvSpPr>
          <p:cNvPr id="9" name="Line 23">
            <a:extLst>
              <a:ext uri="{FF2B5EF4-FFF2-40B4-BE49-F238E27FC236}">
                <a16:creationId xmlns:a16="http://schemas.microsoft.com/office/drawing/2014/main" id="{352A36D0-187D-8333-CFE3-5C6D45BB1427}"/>
              </a:ext>
            </a:extLst>
          </p:cNvPr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 flipV="1">
            <a:off x="5544699" y="3748216"/>
            <a:ext cx="4140546" cy="0"/>
          </a:xfrm>
          <a:prstGeom prst="line">
            <a:avLst/>
          </a:prstGeom>
          <a:noFill/>
          <a:ln w="9525">
            <a:solidFill>
              <a:srgbClr val="A0A0A0">
                <a:lumMod val="100000"/>
              </a:srgbClr>
            </a:solidFill>
            <a:round/>
            <a:headEnd/>
            <a:tailEnd type="none" w="med" len="med"/>
          </a:ln>
          <a:effectLst/>
        </p:spPr>
        <p:txBody>
          <a:bodyPr wrap="none" lIns="0" tIns="0" rIns="0" bIns="0" anchor="ctr">
            <a:noAutofit/>
          </a:bodyPr>
          <a:lstStyle/>
          <a:p>
            <a:endParaRPr lang="en-US" dirty="0"/>
          </a:p>
        </p:txBody>
      </p:sp>
      <p:sp>
        <p:nvSpPr>
          <p:cNvPr id="10" name="Line 22">
            <a:extLst>
              <a:ext uri="{FF2B5EF4-FFF2-40B4-BE49-F238E27FC236}">
                <a16:creationId xmlns:a16="http://schemas.microsoft.com/office/drawing/2014/main" id="{71BAD2AC-29BF-63C6-378A-F4647C088F9A}"/>
              </a:ext>
            </a:extLst>
          </p:cNvPr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 flipV="1">
            <a:off x="7673482" y="1674636"/>
            <a:ext cx="0" cy="4147161"/>
          </a:xfrm>
          <a:prstGeom prst="line">
            <a:avLst/>
          </a:prstGeom>
          <a:noFill/>
          <a:ln w="9525">
            <a:solidFill>
              <a:srgbClr val="A0A0A0">
                <a:lumMod val="100000"/>
              </a:srgbClr>
            </a:solidFill>
            <a:round/>
            <a:headEnd/>
            <a:tailEnd type="none" w="med" len="med"/>
          </a:ln>
          <a:effectLst/>
        </p:spPr>
        <p:txBody>
          <a:bodyPr wrap="none" lIns="0" tIns="0" rIns="0" bIns="0" anchor="ctr">
            <a:noAutofit/>
          </a:bodyPr>
          <a:lstStyle/>
          <a:p>
            <a:endParaRPr lang="en-US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2557E42-3C06-6FFF-9BD7-C8AC02281985}"/>
              </a:ext>
            </a:extLst>
          </p:cNvPr>
          <p:cNvSpPr txBox="1"/>
          <p:nvPr/>
        </p:nvSpPr>
        <p:spPr>
          <a:xfrm>
            <a:off x="5237683" y="3619531"/>
            <a:ext cx="761477" cy="257369"/>
          </a:xfrm>
          <a:prstGeom prst="rect">
            <a:avLst/>
          </a:prstGeom>
          <a:solidFill>
            <a:schemeClr val="bg1"/>
          </a:solidFill>
        </p:spPr>
        <p:txBody>
          <a:bodyPr wrap="none" lIns="54000" tIns="36000" rIns="54000" bIns="36000" rtlCol="0">
            <a:spAutoFit/>
          </a:bodyPr>
          <a:lstStyle>
            <a:defPPr>
              <a:defRPr lang="de-DE"/>
            </a:defPPr>
            <a:lvl1pPr algn="r">
              <a:defRPr sz="1200"/>
            </a:lvl1pPr>
          </a:lstStyle>
          <a:p>
            <a:r>
              <a:rPr lang="en-US" b="1" dirty="0">
                <a:solidFill>
                  <a:schemeClr val="tx2"/>
                </a:solidFill>
              </a:rPr>
              <a:t>Platform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1D46279-4177-AA8B-4ECD-BC0AE7589FE0}"/>
              </a:ext>
            </a:extLst>
          </p:cNvPr>
          <p:cNvSpPr txBox="1"/>
          <p:nvPr/>
        </p:nvSpPr>
        <p:spPr>
          <a:xfrm>
            <a:off x="7410565" y="1675592"/>
            <a:ext cx="487363" cy="257369"/>
          </a:xfrm>
          <a:prstGeom prst="rect">
            <a:avLst/>
          </a:prstGeom>
          <a:solidFill>
            <a:schemeClr val="bg1"/>
          </a:solidFill>
        </p:spPr>
        <p:txBody>
          <a:bodyPr wrap="none" lIns="54000" tIns="36000" rIns="54000" bIns="36000" rtlCol="0">
            <a:spAutoFit/>
          </a:bodyPr>
          <a:lstStyle>
            <a:defPPr>
              <a:defRPr lang="de-DE"/>
            </a:defPPr>
            <a:lvl1pPr algn="r">
              <a:defRPr sz="1200"/>
            </a:lvl1pPr>
          </a:lstStyle>
          <a:p>
            <a:r>
              <a:rPr lang="en-US" b="1" dirty="0">
                <a:solidFill>
                  <a:schemeClr val="tx2"/>
                </a:solidFill>
              </a:rPr>
              <a:t>Agile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89F96F13-1D7D-B92A-AFDE-C8AA2A592826}"/>
              </a:ext>
            </a:extLst>
          </p:cNvPr>
          <p:cNvSpPr txBox="1"/>
          <p:nvPr/>
        </p:nvSpPr>
        <p:spPr>
          <a:xfrm>
            <a:off x="7181334" y="5564428"/>
            <a:ext cx="912160" cy="257369"/>
          </a:xfrm>
          <a:prstGeom prst="rect">
            <a:avLst/>
          </a:prstGeom>
          <a:solidFill>
            <a:schemeClr val="bg1"/>
          </a:solidFill>
        </p:spPr>
        <p:txBody>
          <a:bodyPr wrap="none" lIns="54000" tIns="36000" rIns="54000" bIns="36000" rtlCol="0">
            <a:spAutoFit/>
          </a:bodyPr>
          <a:lstStyle>
            <a:defPPr>
              <a:defRPr lang="de-DE"/>
            </a:defPPr>
            <a:lvl1pPr algn="r">
              <a:defRPr sz="1200"/>
            </a:lvl1pPr>
          </a:lstStyle>
          <a:p>
            <a:r>
              <a:rPr lang="en-US" b="1" dirty="0">
                <a:solidFill>
                  <a:schemeClr val="tx2"/>
                </a:solidFill>
              </a:rPr>
              <a:t>Milestones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429843A-8A1F-6313-15A2-570E3BF06164}"/>
              </a:ext>
            </a:extLst>
          </p:cNvPr>
          <p:cNvSpPr txBox="1"/>
          <p:nvPr/>
        </p:nvSpPr>
        <p:spPr>
          <a:xfrm>
            <a:off x="9299712" y="3619951"/>
            <a:ext cx="631635" cy="257369"/>
          </a:xfrm>
          <a:prstGeom prst="rect">
            <a:avLst/>
          </a:prstGeom>
          <a:solidFill>
            <a:schemeClr val="bg1"/>
          </a:solidFill>
        </p:spPr>
        <p:txBody>
          <a:bodyPr wrap="none" lIns="54000" tIns="36000" rIns="54000" bIns="36000" rtlCol="0">
            <a:spAutoFit/>
          </a:bodyPr>
          <a:lstStyle>
            <a:defPPr>
              <a:defRPr lang="de-DE"/>
            </a:defPPr>
            <a:lvl1pPr algn="r">
              <a:defRPr sz="1200"/>
            </a:lvl1pPr>
          </a:lstStyle>
          <a:p>
            <a:r>
              <a:rPr lang="en-US" b="1" dirty="0">
                <a:solidFill>
                  <a:schemeClr val="tx2"/>
                </a:solidFill>
              </a:rPr>
              <a:t>Project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8FDA1ED5-B612-E9E5-CD0D-0B6E443E1351}"/>
              </a:ext>
            </a:extLst>
          </p:cNvPr>
          <p:cNvSpPr txBox="1"/>
          <p:nvPr/>
        </p:nvSpPr>
        <p:spPr>
          <a:xfrm>
            <a:off x="7897928" y="2097665"/>
            <a:ext cx="2012599" cy="1180699"/>
          </a:xfrm>
          <a:prstGeom prst="rect">
            <a:avLst/>
          </a:prstGeom>
          <a:noFill/>
        </p:spPr>
        <p:txBody>
          <a:bodyPr wrap="square" lIns="54000" tIns="36000" rIns="54000" bIns="36000" rtlCol="0">
            <a:spAutoFit/>
          </a:bodyPr>
          <a:lstStyle/>
          <a:p>
            <a:pPr fontAlgn="t"/>
            <a:r>
              <a:rPr lang="en-US" sz="1200" b="1" dirty="0">
                <a:solidFill>
                  <a:schemeClr val="tx2"/>
                </a:solidFill>
              </a:rPr>
              <a:t>Iterative Product Development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Delivers system/product instance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May contribute to platform evolution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BA11656-8ACC-F2C1-0B4F-12256C88AEE4}"/>
              </a:ext>
            </a:extLst>
          </p:cNvPr>
          <p:cNvSpPr txBox="1"/>
          <p:nvPr/>
        </p:nvSpPr>
        <p:spPr>
          <a:xfrm>
            <a:off x="5436437" y="2097665"/>
            <a:ext cx="2012599" cy="1365365"/>
          </a:xfrm>
          <a:prstGeom prst="rect">
            <a:avLst/>
          </a:prstGeom>
          <a:noFill/>
        </p:spPr>
        <p:txBody>
          <a:bodyPr wrap="square" lIns="54000" tIns="36000" rIns="54000" bIns="36000" rtlCol="0">
            <a:spAutoFit/>
          </a:bodyPr>
          <a:lstStyle/>
          <a:p>
            <a:pPr fontAlgn="t"/>
            <a:r>
              <a:rPr lang="en-US" sz="1200" b="1" dirty="0">
                <a:solidFill>
                  <a:schemeClr val="tx2"/>
                </a:solidFill>
              </a:rPr>
              <a:t>Continuous Platform Development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Long-lived platform capability base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Enables Product Line Engineering</a:t>
            </a:r>
          </a:p>
          <a:p>
            <a:pPr fontAlgn="t"/>
            <a:endParaRPr lang="en-US" sz="1200" b="1" dirty="0">
              <a:solidFill>
                <a:schemeClr val="tx2"/>
              </a:solidFill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314E12B7-ADE6-0AE0-1BAC-AE98B4D13901}"/>
              </a:ext>
            </a:extLst>
          </p:cNvPr>
          <p:cNvSpPr txBox="1"/>
          <p:nvPr/>
        </p:nvSpPr>
        <p:spPr>
          <a:xfrm>
            <a:off x="7908045" y="4062711"/>
            <a:ext cx="2023298" cy="1180699"/>
          </a:xfrm>
          <a:prstGeom prst="rect">
            <a:avLst/>
          </a:prstGeom>
          <a:noFill/>
        </p:spPr>
        <p:txBody>
          <a:bodyPr wrap="square" lIns="54000" tIns="36000" rIns="54000" bIns="36000" rtlCol="0">
            <a:spAutoFit/>
          </a:bodyPr>
          <a:lstStyle/>
          <a:p>
            <a:pPr fontAlgn="t"/>
            <a:r>
              <a:rPr lang="en-US" sz="1200" b="1" dirty="0">
                <a:solidFill>
                  <a:schemeClr val="tx2"/>
                </a:solidFill>
              </a:rPr>
              <a:t>Planned System Delivery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Single, defined system/product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Scope defined upfront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Alignment through system releases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F761FF5-0083-A0F3-5508-4A32838F3457}"/>
              </a:ext>
            </a:extLst>
          </p:cNvPr>
          <p:cNvSpPr txBox="1"/>
          <p:nvPr/>
        </p:nvSpPr>
        <p:spPr>
          <a:xfrm>
            <a:off x="5436437" y="4111025"/>
            <a:ext cx="2012599" cy="1365365"/>
          </a:xfrm>
          <a:prstGeom prst="rect">
            <a:avLst/>
          </a:prstGeom>
          <a:noFill/>
        </p:spPr>
        <p:txBody>
          <a:bodyPr wrap="square" lIns="54000" tIns="36000" rIns="54000" bIns="36000" rtlCol="0">
            <a:spAutoFit/>
          </a:bodyPr>
          <a:lstStyle/>
          <a:p>
            <a:pPr fontAlgn="t"/>
            <a:r>
              <a:rPr lang="en-US" sz="1200" b="1" dirty="0">
                <a:solidFill>
                  <a:schemeClr val="tx2"/>
                </a:solidFill>
              </a:rPr>
              <a:t>Structured Platform Integration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Continuous platform evolution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Alignment through stable interfaces</a:t>
            </a:r>
          </a:p>
          <a:p>
            <a:pPr fontAlgn="t"/>
            <a:endParaRPr lang="en-US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64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3B3C8B-3FC1-5E30-3BBF-8CEF6674D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 between organization and products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351856-FA51-8FC5-80E3-8DA9251AF4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4917600" cy="432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„An </a:t>
            </a:r>
            <a:r>
              <a:rPr lang="de-DE" dirty="0" err="1"/>
              <a:t>organization's</a:t>
            </a:r>
            <a:r>
              <a:rPr lang="de-DE" dirty="0"/>
              <a:t> design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system</a:t>
            </a:r>
            <a:r>
              <a:rPr lang="de-DE" dirty="0"/>
              <a:t> will </a:t>
            </a:r>
            <a:r>
              <a:rPr lang="de-DE" dirty="0" err="1"/>
              <a:t>mirror</a:t>
            </a:r>
            <a:r>
              <a:rPr lang="de-DE" dirty="0"/>
              <a:t> </a:t>
            </a:r>
            <a:r>
              <a:rPr lang="de-DE" dirty="0" err="1"/>
              <a:t>its</a:t>
            </a:r>
            <a:r>
              <a:rPr lang="de-DE" dirty="0"/>
              <a:t> internal </a:t>
            </a:r>
            <a:r>
              <a:rPr lang="de-DE" dirty="0" err="1"/>
              <a:t>communication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“</a:t>
            </a:r>
            <a:endParaRPr lang="en-US" dirty="0"/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The </a:t>
            </a:r>
            <a:r>
              <a:rPr lang="en-US" b="1" dirty="0"/>
              <a:t>product structure initially</a:t>
            </a:r>
            <a:r>
              <a:rPr lang="en-US" dirty="0"/>
              <a:t> </a:t>
            </a:r>
            <a:r>
              <a:rPr lang="en-US" b="1" dirty="0"/>
              <a:t>creates</a:t>
            </a:r>
            <a:r>
              <a:rPr lang="en-US" dirty="0"/>
              <a:t> the </a:t>
            </a:r>
            <a:r>
              <a:rPr lang="en-US" b="1" dirty="0"/>
              <a:t>organizational structure </a:t>
            </a:r>
            <a:r>
              <a:rPr lang="en-US" dirty="0"/>
              <a:t>to support product development through Processes, Methods and Tools PMT.</a:t>
            </a:r>
          </a:p>
          <a:p>
            <a:pPr marL="0" indent="0">
              <a:buNone/>
            </a:pPr>
            <a:br>
              <a:rPr lang="de-DE" dirty="0"/>
            </a:br>
            <a:r>
              <a:rPr lang="de-DE" dirty="0"/>
              <a:t>The </a:t>
            </a:r>
            <a:r>
              <a:rPr lang="de-DE" b="1" dirty="0"/>
              <a:t>organizational </a:t>
            </a:r>
            <a:r>
              <a:rPr lang="de-DE" b="1" dirty="0" err="1"/>
              <a:t>structure</a:t>
            </a:r>
            <a:r>
              <a:rPr lang="de-DE" b="1" dirty="0"/>
              <a:t> </a:t>
            </a:r>
            <a:r>
              <a:rPr lang="de-DE" dirty="0" err="1"/>
              <a:t>now</a:t>
            </a:r>
            <a:r>
              <a:rPr lang="de-DE" b="1" dirty="0"/>
              <a:t> </a:t>
            </a:r>
            <a:r>
              <a:rPr lang="de-DE" b="1" dirty="0" err="1"/>
              <a:t>supports</a:t>
            </a:r>
            <a:r>
              <a:rPr lang="de-DE" b="1" dirty="0"/>
              <a:t> and </a:t>
            </a:r>
            <a:r>
              <a:rPr lang="de-DE" b="1" dirty="0" err="1"/>
              <a:t>enforces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product</a:t>
            </a:r>
            <a:r>
              <a:rPr lang="de-DE" b="1" dirty="0"/>
              <a:t> </a:t>
            </a:r>
            <a:r>
              <a:rPr lang="de-DE" b="1" dirty="0" err="1"/>
              <a:t>development</a:t>
            </a:r>
            <a:r>
              <a:rPr lang="de-DE" b="1" dirty="0"/>
              <a:t> </a:t>
            </a:r>
            <a:r>
              <a:rPr lang="de-DE" b="1" dirty="0" err="1"/>
              <a:t>it</a:t>
            </a:r>
            <a:r>
              <a:rPr lang="de-DE" b="1" dirty="0"/>
              <a:t> was </a:t>
            </a:r>
            <a:r>
              <a:rPr lang="de-DE" b="1" dirty="0" err="1"/>
              <a:t>created</a:t>
            </a:r>
            <a:r>
              <a:rPr lang="de-DE" b="1" dirty="0"/>
              <a:t> </a:t>
            </a:r>
            <a:r>
              <a:rPr lang="de-DE" b="1" dirty="0" err="1"/>
              <a:t>for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1BCD213-064E-3828-F1B8-D613D8635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31.10.2025</a:t>
            </a:r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49C363B-D0DE-9B76-5FA2-6BF7D69CE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TdSE 2025 | Der blinde Fleck der Transformation | © :em AG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C3D6DA9-6698-C989-9BA4-9CBE59EBD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9</a:t>
            </a:fld>
            <a:endParaRPr lang="en-US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79D2003-4D6C-0D20-C07D-82877584FD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Conway‘s Law</a:t>
            </a:r>
          </a:p>
        </p:txBody>
      </p:sp>
      <p:pic>
        <p:nvPicPr>
          <p:cNvPr id="10" name="Grafik 9" descr="Hierarchie mit einfarbiger Füllung">
            <a:extLst>
              <a:ext uri="{FF2B5EF4-FFF2-40B4-BE49-F238E27FC236}">
                <a16:creationId xmlns:a16="http://schemas.microsoft.com/office/drawing/2014/main" id="{6A1B091D-626C-311E-E1EF-0DE1DCBA58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2114" y="2403226"/>
            <a:ext cx="1420916" cy="1420916"/>
          </a:xfrm>
          <a:prstGeom prst="rect">
            <a:avLst/>
          </a:prstGeom>
        </p:spPr>
      </p:pic>
      <p:pic>
        <p:nvPicPr>
          <p:cNvPr id="12" name="Grafik 11" descr="Management mit einfarbiger Füllung">
            <a:extLst>
              <a:ext uri="{FF2B5EF4-FFF2-40B4-BE49-F238E27FC236}">
                <a16:creationId xmlns:a16="http://schemas.microsoft.com/office/drawing/2014/main" id="{F3032028-BE90-FFED-0C30-5650682FE9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7919" y="2403226"/>
            <a:ext cx="1420916" cy="1420916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F3085196-4331-C1C2-C351-731E1C2A4D88}"/>
              </a:ext>
            </a:extLst>
          </p:cNvPr>
          <p:cNvSpPr txBox="1"/>
          <p:nvPr/>
        </p:nvSpPr>
        <p:spPr>
          <a:xfrm>
            <a:off x="6178550" y="2209248"/>
            <a:ext cx="17796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Organization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B3DB142-A57F-7095-7822-C4912E9AAE07}"/>
              </a:ext>
            </a:extLst>
          </p:cNvPr>
          <p:cNvSpPr txBox="1"/>
          <p:nvPr/>
        </p:nvSpPr>
        <p:spPr>
          <a:xfrm>
            <a:off x="10781705" y="2209248"/>
            <a:ext cx="1181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Product</a:t>
            </a:r>
            <a:endParaRPr lang="en-US" b="1" dirty="0">
              <a:solidFill>
                <a:schemeClr val="tx2"/>
              </a:solidFill>
            </a:endParaRPr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6E2BC28D-A8F9-2561-6584-6C3574D38737}"/>
              </a:ext>
            </a:extLst>
          </p:cNvPr>
          <p:cNvCxnSpPr>
            <a:cxnSpLocks/>
          </p:cNvCxnSpPr>
          <p:nvPr/>
        </p:nvCxnSpPr>
        <p:spPr>
          <a:xfrm>
            <a:off x="7880639" y="2874083"/>
            <a:ext cx="2833874" cy="0"/>
          </a:xfrm>
          <a:prstGeom prst="straightConnector1">
            <a:avLst/>
          </a:prstGeom>
          <a:ln w="50800">
            <a:solidFill>
              <a:schemeClr val="tx2"/>
            </a:solidFill>
            <a:prstDash val="sysDash"/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 descr="Hierarchie mit einfarbiger Füllung">
            <a:extLst>
              <a:ext uri="{FF2B5EF4-FFF2-40B4-BE49-F238E27FC236}">
                <a16:creationId xmlns:a16="http://schemas.microsoft.com/office/drawing/2014/main" id="{1B2D2770-1B8E-3825-9781-095570D62A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2114" y="4726005"/>
            <a:ext cx="1420916" cy="1420916"/>
          </a:xfrm>
          <a:prstGeom prst="rect">
            <a:avLst/>
          </a:prstGeom>
        </p:spPr>
      </p:pic>
      <p:pic>
        <p:nvPicPr>
          <p:cNvPr id="9" name="Grafik 8" descr="Management mit einfarbiger Füllung">
            <a:extLst>
              <a:ext uri="{FF2B5EF4-FFF2-40B4-BE49-F238E27FC236}">
                <a16:creationId xmlns:a16="http://schemas.microsoft.com/office/drawing/2014/main" id="{2B9B490A-2940-7ECD-A836-5BA49FC350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7919" y="4726005"/>
            <a:ext cx="1420916" cy="142091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D8190A7B-21E8-8E2C-E1D1-B1A3521847A5}"/>
              </a:ext>
            </a:extLst>
          </p:cNvPr>
          <p:cNvSpPr txBox="1"/>
          <p:nvPr/>
        </p:nvSpPr>
        <p:spPr>
          <a:xfrm>
            <a:off x="6178550" y="4532027"/>
            <a:ext cx="17844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Organization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5F4687AD-DAD6-BAAD-ACCA-2E18B918D152}"/>
              </a:ext>
            </a:extLst>
          </p:cNvPr>
          <p:cNvSpPr txBox="1"/>
          <p:nvPr/>
        </p:nvSpPr>
        <p:spPr>
          <a:xfrm>
            <a:off x="10781705" y="4532027"/>
            <a:ext cx="1181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Product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91A7323-3DF4-5824-08FF-50E560B7DF38}"/>
              </a:ext>
            </a:extLst>
          </p:cNvPr>
          <p:cNvSpPr txBox="1"/>
          <p:nvPr/>
        </p:nvSpPr>
        <p:spPr>
          <a:xfrm>
            <a:off x="8378094" y="4797834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“formal way”</a:t>
            </a:r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5DA08EA0-5827-28D8-8F1B-68BAABD02369}"/>
              </a:ext>
            </a:extLst>
          </p:cNvPr>
          <p:cNvCxnSpPr>
            <a:cxnSpLocks/>
          </p:cNvCxnSpPr>
          <p:nvPr/>
        </p:nvCxnSpPr>
        <p:spPr>
          <a:xfrm>
            <a:off x="7880639" y="5196862"/>
            <a:ext cx="2833874" cy="0"/>
          </a:xfrm>
          <a:prstGeom prst="straightConnector1">
            <a:avLst/>
          </a:prstGeom>
          <a:ln w="50800">
            <a:solidFill>
              <a:schemeClr val="tx2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3DDB7F4-D300-44DE-1A16-0D1A8227E781}"/>
              </a:ext>
            </a:extLst>
          </p:cNvPr>
          <p:cNvSpPr txBox="1"/>
          <p:nvPr/>
        </p:nvSpPr>
        <p:spPr>
          <a:xfrm>
            <a:off x="8494731" y="2475055"/>
            <a:ext cx="1614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Initial creation</a:t>
            </a:r>
          </a:p>
        </p:txBody>
      </p:sp>
      <p:sp>
        <p:nvSpPr>
          <p:cNvPr id="20" name="Pfeil: nach oben gekrümmt 19">
            <a:extLst>
              <a:ext uri="{FF2B5EF4-FFF2-40B4-BE49-F238E27FC236}">
                <a16:creationId xmlns:a16="http://schemas.microsoft.com/office/drawing/2014/main" id="{45AF7DBF-2151-9727-246B-4711AB239EE1}"/>
              </a:ext>
            </a:extLst>
          </p:cNvPr>
          <p:cNvSpPr/>
          <p:nvPr/>
        </p:nvSpPr>
        <p:spPr>
          <a:xfrm rot="5400000">
            <a:off x="4743812" y="3579949"/>
            <a:ext cx="1871258" cy="833118"/>
          </a:xfrm>
          <a:prstGeom prst="curvedUp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89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1" grpId="0"/>
      <p:bldP spid="15" grpId="0"/>
      <p:bldP spid="16" grpId="0"/>
      <p:bldP spid="19" grpId="0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75877-DBD8-E95F-7AB1-CF529707B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3B9152-AF7E-0F5A-2559-7A4F31CEE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 between organization and products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1AA26E-CD2B-F8FC-C00D-E0DC17305A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5317640" cy="432000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Changes in organizational structure </a:t>
            </a:r>
            <a:r>
              <a:rPr lang="en-US" dirty="0"/>
              <a:t>must align with the developed product structure</a:t>
            </a:r>
          </a:p>
          <a:p>
            <a:r>
              <a:rPr lang="en-US" b="1" dirty="0"/>
              <a:t>Changes in product structure </a:t>
            </a:r>
            <a:r>
              <a:rPr lang="en-US" dirty="0"/>
              <a:t>must align with the organizational structure</a:t>
            </a:r>
          </a:p>
          <a:p>
            <a:r>
              <a:rPr lang="en-US" b="1" dirty="0">
                <a:sym typeface="Wingdings" panose="05000000000000000000" pitchFamily="2" charset="2"/>
              </a:rPr>
              <a:t>This is true for all types of changes, e.g.: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Introduction of new processes, methods, tools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Increased complexity of products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Adoption of Agile methods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Administrative re-organizations</a:t>
            </a:r>
          </a:p>
          <a:p>
            <a:pPr marL="0" indent="0">
              <a:buNone/>
            </a:pPr>
            <a:r>
              <a:rPr lang="en-US" b="1" dirty="0">
                <a:sym typeface="Wingdings" panose="05000000000000000000" pitchFamily="2" charset="2"/>
              </a:rPr>
              <a:t>Change contains always a mindset-change from old ways of work to new ones!</a:t>
            </a:r>
            <a:endParaRPr lang="en-US" b="1" dirty="0"/>
          </a:p>
          <a:p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E1C6CA4-1602-E23A-67B2-DE83390FC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31.10.2025</a:t>
            </a:r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CD7181-225D-DDF5-8392-9A6ABA635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TdSE 2025 | Der blinde Fleck der Transformation | © :em AG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BE9C60F-C15D-5D6B-FD8F-EE9A844AA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10</a:t>
            </a:fld>
            <a:endParaRPr lang="en-US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50C9AA3-F5A6-2D5C-B458-C576EA15CB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Tension through misalignment</a:t>
            </a:r>
          </a:p>
        </p:txBody>
      </p:sp>
      <p:pic>
        <p:nvPicPr>
          <p:cNvPr id="10" name="Grafik 9" descr="Hierarchie mit einfarbiger Füllung">
            <a:extLst>
              <a:ext uri="{FF2B5EF4-FFF2-40B4-BE49-F238E27FC236}">
                <a16:creationId xmlns:a16="http://schemas.microsoft.com/office/drawing/2014/main" id="{0AD5425C-84D0-50B7-944A-3D938FE041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2114" y="2403226"/>
            <a:ext cx="1420916" cy="1420916"/>
          </a:xfrm>
          <a:prstGeom prst="rect">
            <a:avLst/>
          </a:prstGeom>
        </p:spPr>
      </p:pic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6523D498-BB09-FA86-B1FB-1F8BC801BFF3}"/>
              </a:ext>
            </a:extLst>
          </p:cNvPr>
          <p:cNvGrpSpPr/>
          <p:nvPr/>
        </p:nvGrpSpPr>
        <p:grpSpPr>
          <a:xfrm>
            <a:off x="6520732" y="2566039"/>
            <a:ext cx="1095289" cy="1095289"/>
            <a:chOff x="6520732" y="2566039"/>
            <a:chExt cx="1095289" cy="1095289"/>
          </a:xfrm>
        </p:grpSpPr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02E5D5DE-8413-5539-AF73-A7AC16DF1A46}"/>
                </a:ext>
              </a:extLst>
            </p:cNvPr>
            <p:cNvSpPr/>
            <p:nvPr/>
          </p:nvSpPr>
          <p:spPr>
            <a:xfrm>
              <a:off x="6639141" y="3039677"/>
              <a:ext cx="858470" cy="266421"/>
            </a:xfrm>
            <a:custGeom>
              <a:avLst/>
              <a:gdLst>
                <a:gd name="csX0" fmla="*/ 59205 w 858470"/>
                <a:gd name="csY0" fmla="*/ 162813 h 266421"/>
                <a:gd name="csX1" fmla="*/ 399633 w 858470"/>
                <a:gd name="csY1" fmla="*/ 162813 h 266421"/>
                <a:gd name="csX2" fmla="*/ 399633 w 858470"/>
                <a:gd name="csY2" fmla="*/ 266422 h 266421"/>
                <a:gd name="csX3" fmla="*/ 458837 w 858470"/>
                <a:gd name="csY3" fmla="*/ 266422 h 266421"/>
                <a:gd name="csX4" fmla="*/ 458837 w 858470"/>
                <a:gd name="csY4" fmla="*/ 162813 h 266421"/>
                <a:gd name="csX5" fmla="*/ 799265 w 858470"/>
                <a:gd name="csY5" fmla="*/ 162813 h 266421"/>
                <a:gd name="csX6" fmla="*/ 799265 w 858470"/>
                <a:gd name="csY6" fmla="*/ 266422 h 266421"/>
                <a:gd name="csX7" fmla="*/ 858470 w 858470"/>
                <a:gd name="csY7" fmla="*/ 266422 h 266421"/>
                <a:gd name="csX8" fmla="*/ 858470 w 858470"/>
                <a:gd name="csY8" fmla="*/ 103608 h 266421"/>
                <a:gd name="csX9" fmla="*/ 458837 w 858470"/>
                <a:gd name="csY9" fmla="*/ 103608 h 266421"/>
                <a:gd name="csX10" fmla="*/ 458837 w 858470"/>
                <a:gd name="csY10" fmla="*/ 0 h 266421"/>
                <a:gd name="csX11" fmla="*/ 399633 w 858470"/>
                <a:gd name="csY11" fmla="*/ 0 h 266421"/>
                <a:gd name="csX12" fmla="*/ 399633 w 858470"/>
                <a:gd name="csY12" fmla="*/ 103608 h 266421"/>
                <a:gd name="csX13" fmla="*/ 0 w 858470"/>
                <a:gd name="csY13" fmla="*/ 103608 h 266421"/>
                <a:gd name="csX14" fmla="*/ 0 w 858470"/>
                <a:gd name="csY14" fmla="*/ 266422 h 266421"/>
                <a:gd name="csX15" fmla="*/ 59205 w 858470"/>
                <a:gd name="csY15" fmla="*/ 266422 h 266421"/>
                <a:gd name="csX16" fmla="*/ 59205 w 858470"/>
                <a:gd name="csY16" fmla="*/ 162813 h 2664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58470" h="266421">
                  <a:moveTo>
                    <a:pt x="59205" y="162813"/>
                  </a:moveTo>
                  <a:lnTo>
                    <a:pt x="399633" y="162813"/>
                  </a:lnTo>
                  <a:lnTo>
                    <a:pt x="399633" y="266422"/>
                  </a:lnTo>
                  <a:lnTo>
                    <a:pt x="458837" y="266422"/>
                  </a:lnTo>
                  <a:lnTo>
                    <a:pt x="458837" y="162813"/>
                  </a:lnTo>
                  <a:lnTo>
                    <a:pt x="799265" y="162813"/>
                  </a:lnTo>
                  <a:lnTo>
                    <a:pt x="799265" y="266422"/>
                  </a:lnTo>
                  <a:lnTo>
                    <a:pt x="858470" y="266422"/>
                  </a:lnTo>
                  <a:lnTo>
                    <a:pt x="858470" y="103608"/>
                  </a:lnTo>
                  <a:lnTo>
                    <a:pt x="458837" y="103608"/>
                  </a:lnTo>
                  <a:lnTo>
                    <a:pt x="458837" y="0"/>
                  </a:lnTo>
                  <a:lnTo>
                    <a:pt x="399633" y="0"/>
                  </a:lnTo>
                  <a:lnTo>
                    <a:pt x="399633" y="103608"/>
                  </a:lnTo>
                  <a:lnTo>
                    <a:pt x="0" y="103608"/>
                  </a:lnTo>
                  <a:lnTo>
                    <a:pt x="0" y="266422"/>
                  </a:lnTo>
                  <a:lnTo>
                    <a:pt x="59205" y="266422"/>
                  </a:lnTo>
                  <a:lnTo>
                    <a:pt x="59205" y="162813"/>
                  </a:lnTo>
                  <a:close/>
                </a:path>
              </a:pathLst>
            </a:custGeom>
            <a:solidFill>
              <a:schemeClr val="tx2"/>
            </a:solidFill>
            <a:ln w="1478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B84ACD45-B0C8-44A1-1AA9-AA92158F770A}"/>
                </a:ext>
              </a:extLst>
            </p:cNvPr>
            <p:cNvSpPr/>
            <p:nvPr/>
          </p:nvSpPr>
          <p:spPr>
            <a:xfrm>
              <a:off x="7319997" y="3365304"/>
              <a:ext cx="296024" cy="296024"/>
            </a:xfrm>
            <a:custGeom>
              <a:avLst/>
              <a:gdLst>
                <a:gd name="csX0" fmla="*/ 148012 w 296024"/>
                <a:gd name="csY0" fmla="*/ 0 h 296024"/>
                <a:gd name="csX1" fmla="*/ 0 w 296024"/>
                <a:gd name="csY1" fmla="*/ 148012 h 296024"/>
                <a:gd name="csX2" fmla="*/ 148012 w 296024"/>
                <a:gd name="csY2" fmla="*/ 296024 h 296024"/>
                <a:gd name="csX3" fmla="*/ 296024 w 296024"/>
                <a:gd name="csY3" fmla="*/ 148012 h 296024"/>
                <a:gd name="csX4" fmla="*/ 148012 w 296024"/>
                <a:gd name="csY4" fmla="*/ 0 h 296024"/>
                <a:gd name="csX5" fmla="*/ 148012 w 296024"/>
                <a:gd name="csY5" fmla="*/ 49125 h 296024"/>
                <a:gd name="csX6" fmla="*/ 190388 w 296024"/>
                <a:gd name="csY6" fmla="*/ 91471 h 296024"/>
                <a:gd name="csX7" fmla="*/ 148042 w 296024"/>
                <a:gd name="csY7" fmla="*/ 133847 h 296024"/>
                <a:gd name="csX8" fmla="*/ 105666 w 296024"/>
                <a:gd name="csY8" fmla="*/ 91501 h 296024"/>
                <a:gd name="csX9" fmla="*/ 105666 w 296024"/>
                <a:gd name="csY9" fmla="*/ 91471 h 296024"/>
                <a:gd name="csX10" fmla="*/ 148012 w 296024"/>
                <a:gd name="csY10" fmla="*/ 49125 h 296024"/>
                <a:gd name="csX11" fmla="*/ 232719 w 296024"/>
                <a:gd name="csY11" fmla="*/ 222891 h 296024"/>
                <a:gd name="csX12" fmla="*/ 63305 w 296024"/>
                <a:gd name="csY12" fmla="*/ 222891 h 296024"/>
                <a:gd name="csX13" fmla="*/ 63305 w 296024"/>
                <a:gd name="csY13" fmla="*/ 187472 h 296024"/>
                <a:gd name="csX14" fmla="*/ 71786 w 296024"/>
                <a:gd name="csY14" fmla="*/ 170525 h 296024"/>
                <a:gd name="csX15" fmla="*/ 113229 w 296024"/>
                <a:gd name="csY15" fmla="*/ 150765 h 296024"/>
                <a:gd name="csX16" fmla="*/ 148012 w 296024"/>
                <a:gd name="csY16" fmla="*/ 145126 h 296024"/>
                <a:gd name="csX17" fmla="*/ 182839 w 296024"/>
                <a:gd name="csY17" fmla="*/ 150765 h 296024"/>
                <a:gd name="csX18" fmla="*/ 224283 w 296024"/>
                <a:gd name="csY18" fmla="*/ 170525 h 296024"/>
                <a:gd name="csX19" fmla="*/ 232764 w 296024"/>
                <a:gd name="csY19" fmla="*/ 187472 h 2960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96024" h="296024">
                  <a:moveTo>
                    <a:pt x="148012" y="0"/>
                  </a:moveTo>
                  <a:cubicBezTo>
                    <a:pt x="66266" y="0"/>
                    <a:pt x="0" y="66266"/>
                    <a:pt x="0" y="148012"/>
                  </a:cubicBezTo>
                  <a:cubicBezTo>
                    <a:pt x="0" y="229758"/>
                    <a:pt x="66266" y="296024"/>
                    <a:pt x="148012" y="296024"/>
                  </a:cubicBezTo>
                  <a:cubicBezTo>
                    <a:pt x="229758" y="296024"/>
                    <a:pt x="296024" y="229758"/>
                    <a:pt x="296024" y="148012"/>
                  </a:cubicBezTo>
                  <a:cubicBezTo>
                    <a:pt x="296024" y="66266"/>
                    <a:pt x="229758" y="0"/>
                    <a:pt x="148012" y="0"/>
                  </a:cubicBezTo>
                  <a:close/>
                  <a:moveTo>
                    <a:pt x="148012" y="49125"/>
                  </a:moveTo>
                  <a:cubicBezTo>
                    <a:pt x="171407" y="49118"/>
                    <a:pt x="190379" y="68077"/>
                    <a:pt x="190388" y="91471"/>
                  </a:cubicBezTo>
                  <a:cubicBezTo>
                    <a:pt x="190395" y="114866"/>
                    <a:pt x="171437" y="133838"/>
                    <a:pt x="148042" y="133847"/>
                  </a:cubicBezTo>
                  <a:cubicBezTo>
                    <a:pt x="124647" y="133855"/>
                    <a:pt x="105673" y="114896"/>
                    <a:pt x="105666" y="91501"/>
                  </a:cubicBezTo>
                  <a:cubicBezTo>
                    <a:pt x="105666" y="91491"/>
                    <a:pt x="105666" y="91482"/>
                    <a:pt x="105666" y="91471"/>
                  </a:cubicBezTo>
                  <a:cubicBezTo>
                    <a:pt x="105666" y="68084"/>
                    <a:pt x="124625" y="49125"/>
                    <a:pt x="148012" y="49125"/>
                  </a:cubicBezTo>
                  <a:close/>
                  <a:moveTo>
                    <a:pt x="232719" y="222891"/>
                  </a:moveTo>
                  <a:lnTo>
                    <a:pt x="63305" y="222891"/>
                  </a:lnTo>
                  <a:lnTo>
                    <a:pt x="63305" y="187472"/>
                  </a:lnTo>
                  <a:cubicBezTo>
                    <a:pt x="63339" y="180810"/>
                    <a:pt x="66474" y="174545"/>
                    <a:pt x="71786" y="170525"/>
                  </a:cubicBezTo>
                  <a:cubicBezTo>
                    <a:pt x="84312" y="161520"/>
                    <a:pt x="98347" y="154828"/>
                    <a:pt x="113229" y="150765"/>
                  </a:cubicBezTo>
                  <a:cubicBezTo>
                    <a:pt x="124456" y="147069"/>
                    <a:pt x="136193" y="145167"/>
                    <a:pt x="148012" y="145126"/>
                  </a:cubicBezTo>
                  <a:cubicBezTo>
                    <a:pt x="159818" y="145471"/>
                    <a:pt x="171528" y="147367"/>
                    <a:pt x="182839" y="150765"/>
                  </a:cubicBezTo>
                  <a:cubicBezTo>
                    <a:pt x="197935" y="154232"/>
                    <a:pt x="212085" y="160978"/>
                    <a:pt x="224283" y="170525"/>
                  </a:cubicBezTo>
                  <a:cubicBezTo>
                    <a:pt x="229756" y="174409"/>
                    <a:pt x="232937" y="180763"/>
                    <a:pt x="232764" y="187472"/>
                  </a:cubicBezTo>
                  <a:close/>
                </a:path>
              </a:pathLst>
            </a:custGeom>
            <a:solidFill>
              <a:schemeClr val="tx2"/>
            </a:solidFill>
            <a:ln w="1478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9C5D50C0-A56F-FE53-3F21-86DAAFA81457}"/>
                </a:ext>
              </a:extLst>
            </p:cNvPr>
            <p:cNvSpPr/>
            <p:nvPr/>
          </p:nvSpPr>
          <p:spPr>
            <a:xfrm>
              <a:off x="6920364" y="3365304"/>
              <a:ext cx="296024" cy="296024"/>
            </a:xfrm>
            <a:custGeom>
              <a:avLst/>
              <a:gdLst>
                <a:gd name="csX0" fmla="*/ 148012 w 296024"/>
                <a:gd name="csY0" fmla="*/ 0 h 296024"/>
                <a:gd name="csX1" fmla="*/ 0 w 296024"/>
                <a:gd name="csY1" fmla="*/ 148012 h 296024"/>
                <a:gd name="csX2" fmla="*/ 148012 w 296024"/>
                <a:gd name="csY2" fmla="*/ 296024 h 296024"/>
                <a:gd name="csX3" fmla="*/ 296024 w 296024"/>
                <a:gd name="csY3" fmla="*/ 148012 h 296024"/>
                <a:gd name="csX4" fmla="*/ 148012 w 296024"/>
                <a:gd name="csY4" fmla="*/ 0 h 296024"/>
                <a:gd name="csX5" fmla="*/ 148012 w 296024"/>
                <a:gd name="csY5" fmla="*/ 49125 h 296024"/>
                <a:gd name="csX6" fmla="*/ 190388 w 296024"/>
                <a:gd name="csY6" fmla="*/ 91471 h 296024"/>
                <a:gd name="csX7" fmla="*/ 148042 w 296024"/>
                <a:gd name="csY7" fmla="*/ 133847 h 296024"/>
                <a:gd name="csX8" fmla="*/ 105666 w 296024"/>
                <a:gd name="csY8" fmla="*/ 91501 h 296024"/>
                <a:gd name="csX9" fmla="*/ 105666 w 296024"/>
                <a:gd name="csY9" fmla="*/ 91471 h 296024"/>
                <a:gd name="csX10" fmla="*/ 148012 w 296024"/>
                <a:gd name="csY10" fmla="*/ 49125 h 296024"/>
                <a:gd name="csX11" fmla="*/ 232719 w 296024"/>
                <a:gd name="csY11" fmla="*/ 222891 h 296024"/>
                <a:gd name="csX12" fmla="*/ 63305 w 296024"/>
                <a:gd name="csY12" fmla="*/ 222891 h 296024"/>
                <a:gd name="csX13" fmla="*/ 63305 w 296024"/>
                <a:gd name="csY13" fmla="*/ 187472 h 296024"/>
                <a:gd name="csX14" fmla="*/ 71786 w 296024"/>
                <a:gd name="csY14" fmla="*/ 170525 h 296024"/>
                <a:gd name="csX15" fmla="*/ 113229 w 296024"/>
                <a:gd name="csY15" fmla="*/ 150765 h 296024"/>
                <a:gd name="csX16" fmla="*/ 148012 w 296024"/>
                <a:gd name="csY16" fmla="*/ 145126 h 296024"/>
                <a:gd name="csX17" fmla="*/ 182839 w 296024"/>
                <a:gd name="csY17" fmla="*/ 150765 h 296024"/>
                <a:gd name="csX18" fmla="*/ 224283 w 296024"/>
                <a:gd name="csY18" fmla="*/ 170525 h 296024"/>
                <a:gd name="csX19" fmla="*/ 232764 w 296024"/>
                <a:gd name="csY19" fmla="*/ 187472 h 2960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96024" h="296024">
                  <a:moveTo>
                    <a:pt x="148012" y="0"/>
                  </a:moveTo>
                  <a:cubicBezTo>
                    <a:pt x="66268" y="0"/>
                    <a:pt x="0" y="66266"/>
                    <a:pt x="0" y="148012"/>
                  </a:cubicBezTo>
                  <a:cubicBezTo>
                    <a:pt x="0" y="229758"/>
                    <a:pt x="66268" y="296024"/>
                    <a:pt x="148012" y="296024"/>
                  </a:cubicBezTo>
                  <a:cubicBezTo>
                    <a:pt x="229756" y="296024"/>
                    <a:pt x="296024" y="229758"/>
                    <a:pt x="296024" y="148012"/>
                  </a:cubicBezTo>
                  <a:cubicBezTo>
                    <a:pt x="296024" y="66266"/>
                    <a:pt x="229756" y="0"/>
                    <a:pt x="148012" y="0"/>
                  </a:cubicBezTo>
                  <a:close/>
                  <a:moveTo>
                    <a:pt x="148012" y="49125"/>
                  </a:moveTo>
                  <a:cubicBezTo>
                    <a:pt x="171407" y="49118"/>
                    <a:pt x="190379" y="68077"/>
                    <a:pt x="190388" y="91471"/>
                  </a:cubicBezTo>
                  <a:cubicBezTo>
                    <a:pt x="190397" y="114866"/>
                    <a:pt x="171436" y="133838"/>
                    <a:pt x="148042" y="133847"/>
                  </a:cubicBezTo>
                  <a:cubicBezTo>
                    <a:pt x="124647" y="133855"/>
                    <a:pt x="105675" y="114896"/>
                    <a:pt x="105666" y="91501"/>
                  </a:cubicBezTo>
                  <a:cubicBezTo>
                    <a:pt x="105666" y="91491"/>
                    <a:pt x="105666" y="91482"/>
                    <a:pt x="105666" y="91471"/>
                  </a:cubicBezTo>
                  <a:cubicBezTo>
                    <a:pt x="105666" y="68084"/>
                    <a:pt x="124625" y="49125"/>
                    <a:pt x="148012" y="49125"/>
                  </a:cubicBezTo>
                  <a:close/>
                  <a:moveTo>
                    <a:pt x="232719" y="222891"/>
                  </a:moveTo>
                  <a:lnTo>
                    <a:pt x="63305" y="222891"/>
                  </a:lnTo>
                  <a:lnTo>
                    <a:pt x="63305" y="187472"/>
                  </a:lnTo>
                  <a:cubicBezTo>
                    <a:pt x="63339" y="180810"/>
                    <a:pt x="66474" y="174545"/>
                    <a:pt x="71786" y="170525"/>
                  </a:cubicBezTo>
                  <a:cubicBezTo>
                    <a:pt x="84312" y="161520"/>
                    <a:pt x="98347" y="154828"/>
                    <a:pt x="113229" y="150765"/>
                  </a:cubicBezTo>
                  <a:cubicBezTo>
                    <a:pt x="124456" y="147069"/>
                    <a:pt x="136193" y="145167"/>
                    <a:pt x="148012" y="145126"/>
                  </a:cubicBezTo>
                  <a:cubicBezTo>
                    <a:pt x="159818" y="145471"/>
                    <a:pt x="171528" y="147367"/>
                    <a:pt x="182839" y="150765"/>
                  </a:cubicBezTo>
                  <a:cubicBezTo>
                    <a:pt x="197937" y="154232"/>
                    <a:pt x="212085" y="160978"/>
                    <a:pt x="224283" y="170525"/>
                  </a:cubicBezTo>
                  <a:cubicBezTo>
                    <a:pt x="229756" y="174409"/>
                    <a:pt x="232937" y="180763"/>
                    <a:pt x="232764" y="187472"/>
                  </a:cubicBezTo>
                  <a:close/>
                </a:path>
              </a:pathLst>
            </a:custGeom>
            <a:solidFill>
              <a:schemeClr val="tx2"/>
            </a:solidFill>
            <a:ln w="1478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EEE9C18B-1F8B-E571-2118-BD0B955AA118}"/>
                </a:ext>
              </a:extLst>
            </p:cNvPr>
            <p:cNvSpPr/>
            <p:nvPr/>
          </p:nvSpPr>
          <p:spPr>
            <a:xfrm>
              <a:off x="6520732" y="3365304"/>
              <a:ext cx="296024" cy="296024"/>
            </a:xfrm>
            <a:custGeom>
              <a:avLst/>
              <a:gdLst>
                <a:gd name="csX0" fmla="*/ 148012 w 296024"/>
                <a:gd name="csY0" fmla="*/ 0 h 296024"/>
                <a:gd name="csX1" fmla="*/ 0 w 296024"/>
                <a:gd name="csY1" fmla="*/ 148012 h 296024"/>
                <a:gd name="csX2" fmla="*/ 148012 w 296024"/>
                <a:gd name="csY2" fmla="*/ 296024 h 296024"/>
                <a:gd name="csX3" fmla="*/ 296024 w 296024"/>
                <a:gd name="csY3" fmla="*/ 148012 h 296024"/>
                <a:gd name="csX4" fmla="*/ 148012 w 296024"/>
                <a:gd name="csY4" fmla="*/ 0 h 296024"/>
                <a:gd name="csX5" fmla="*/ 148012 w 296024"/>
                <a:gd name="csY5" fmla="*/ 49125 h 296024"/>
                <a:gd name="csX6" fmla="*/ 190388 w 296024"/>
                <a:gd name="csY6" fmla="*/ 91471 h 296024"/>
                <a:gd name="csX7" fmla="*/ 148042 w 296024"/>
                <a:gd name="csY7" fmla="*/ 133847 h 296024"/>
                <a:gd name="csX8" fmla="*/ 105666 w 296024"/>
                <a:gd name="csY8" fmla="*/ 91501 h 296024"/>
                <a:gd name="csX9" fmla="*/ 105666 w 296024"/>
                <a:gd name="csY9" fmla="*/ 91471 h 296024"/>
                <a:gd name="csX10" fmla="*/ 148012 w 296024"/>
                <a:gd name="csY10" fmla="*/ 49125 h 296024"/>
                <a:gd name="csX11" fmla="*/ 232719 w 296024"/>
                <a:gd name="csY11" fmla="*/ 222891 h 296024"/>
                <a:gd name="csX12" fmla="*/ 63305 w 296024"/>
                <a:gd name="csY12" fmla="*/ 222891 h 296024"/>
                <a:gd name="csX13" fmla="*/ 63305 w 296024"/>
                <a:gd name="csY13" fmla="*/ 187472 h 296024"/>
                <a:gd name="csX14" fmla="*/ 71786 w 296024"/>
                <a:gd name="csY14" fmla="*/ 170525 h 296024"/>
                <a:gd name="csX15" fmla="*/ 113229 w 296024"/>
                <a:gd name="csY15" fmla="*/ 150765 h 296024"/>
                <a:gd name="csX16" fmla="*/ 148012 w 296024"/>
                <a:gd name="csY16" fmla="*/ 145126 h 296024"/>
                <a:gd name="csX17" fmla="*/ 182839 w 296024"/>
                <a:gd name="csY17" fmla="*/ 150765 h 296024"/>
                <a:gd name="csX18" fmla="*/ 224283 w 296024"/>
                <a:gd name="csY18" fmla="*/ 170525 h 296024"/>
                <a:gd name="csX19" fmla="*/ 232764 w 296024"/>
                <a:gd name="csY19" fmla="*/ 187472 h 2960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96024" h="296024">
                  <a:moveTo>
                    <a:pt x="148012" y="0"/>
                  </a:moveTo>
                  <a:cubicBezTo>
                    <a:pt x="66268" y="0"/>
                    <a:pt x="0" y="66266"/>
                    <a:pt x="0" y="148012"/>
                  </a:cubicBezTo>
                  <a:cubicBezTo>
                    <a:pt x="0" y="229758"/>
                    <a:pt x="66268" y="296024"/>
                    <a:pt x="148012" y="296024"/>
                  </a:cubicBezTo>
                  <a:cubicBezTo>
                    <a:pt x="229756" y="296024"/>
                    <a:pt x="296024" y="229758"/>
                    <a:pt x="296024" y="148012"/>
                  </a:cubicBezTo>
                  <a:cubicBezTo>
                    <a:pt x="296024" y="66266"/>
                    <a:pt x="229756" y="0"/>
                    <a:pt x="148012" y="0"/>
                  </a:cubicBezTo>
                  <a:close/>
                  <a:moveTo>
                    <a:pt x="148012" y="49125"/>
                  </a:moveTo>
                  <a:cubicBezTo>
                    <a:pt x="171407" y="49118"/>
                    <a:pt x="190379" y="68077"/>
                    <a:pt x="190388" y="91471"/>
                  </a:cubicBezTo>
                  <a:cubicBezTo>
                    <a:pt x="190397" y="114866"/>
                    <a:pt x="171436" y="133838"/>
                    <a:pt x="148042" y="133847"/>
                  </a:cubicBezTo>
                  <a:cubicBezTo>
                    <a:pt x="124647" y="133855"/>
                    <a:pt x="105675" y="114896"/>
                    <a:pt x="105666" y="91501"/>
                  </a:cubicBezTo>
                  <a:cubicBezTo>
                    <a:pt x="105666" y="91491"/>
                    <a:pt x="105666" y="91482"/>
                    <a:pt x="105666" y="91471"/>
                  </a:cubicBezTo>
                  <a:cubicBezTo>
                    <a:pt x="105666" y="68084"/>
                    <a:pt x="124625" y="49125"/>
                    <a:pt x="148012" y="49125"/>
                  </a:cubicBezTo>
                  <a:close/>
                  <a:moveTo>
                    <a:pt x="232719" y="222891"/>
                  </a:moveTo>
                  <a:lnTo>
                    <a:pt x="63305" y="222891"/>
                  </a:lnTo>
                  <a:lnTo>
                    <a:pt x="63305" y="187472"/>
                  </a:lnTo>
                  <a:cubicBezTo>
                    <a:pt x="63339" y="180810"/>
                    <a:pt x="66474" y="174545"/>
                    <a:pt x="71786" y="170525"/>
                  </a:cubicBezTo>
                  <a:cubicBezTo>
                    <a:pt x="84312" y="161520"/>
                    <a:pt x="98347" y="154828"/>
                    <a:pt x="113229" y="150765"/>
                  </a:cubicBezTo>
                  <a:cubicBezTo>
                    <a:pt x="124456" y="147069"/>
                    <a:pt x="136193" y="145167"/>
                    <a:pt x="148012" y="145126"/>
                  </a:cubicBezTo>
                  <a:cubicBezTo>
                    <a:pt x="159818" y="145471"/>
                    <a:pt x="171528" y="147367"/>
                    <a:pt x="182839" y="150765"/>
                  </a:cubicBezTo>
                  <a:cubicBezTo>
                    <a:pt x="197937" y="154232"/>
                    <a:pt x="212085" y="160978"/>
                    <a:pt x="224283" y="170525"/>
                  </a:cubicBezTo>
                  <a:cubicBezTo>
                    <a:pt x="229756" y="174409"/>
                    <a:pt x="232937" y="180763"/>
                    <a:pt x="232764" y="187472"/>
                  </a:cubicBezTo>
                  <a:close/>
                </a:path>
              </a:pathLst>
            </a:custGeom>
            <a:solidFill>
              <a:schemeClr val="tx2"/>
            </a:solidFill>
            <a:ln w="1478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1BFD8284-3564-C409-76ED-8266E4D051D5}"/>
                </a:ext>
              </a:extLst>
            </p:cNvPr>
            <p:cNvSpPr/>
            <p:nvPr/>
          </p:nvSpPr>
          <p:spPr>
            <a:xfrm>
              <a:off x="6861160" y="2566039"/>
              <a:ext cx="414433" cy="414433"/>
            </a:xfrm>
            <a:custGeom>
              <a:avLst/>
              <a:gdLst>
                <a:gd name="csX0" fmla="*/ 207217 w 414433"/>
                <a:gd name="csY0" fmla="*/ 414434 h 414433"/>
                <a:gd name="csX1" fmla="*/ 414434 w 414433"/>
                <a:gd name="csY1" fmla="*/ 207217 h 414433"/>
                <a:gd name="csX2" fmla="*/ 207217 w 414433"/>
                <a:gd name="csY2" fmla="*/ 0 h 414433"/>
                <a:gd name="csX3" fmla="*/ 0 w 414433"/>
                <a:gd name="csY3" fmla="*/ 207217 h 414433"/>
                <a:gd name="csX4" fmla="*/ 207217 w 414433"/>
                <a:gd name="csY4" fmla="*/ 414434 h 414433"/>
                <a:gd name="csX5" fmla="*/ 207217 w 414433"/>
                <a:gd name="csY5" fmla="*/ 68766 h 414433"/>
                <a:gd name="csX6" fmla="*/ 266511 w 414433"/>
                <a:gd name="csY6" fmla="*/ 128060 h 414433"/>
                <a:gd name="csX7" fmla="*/ 207217 w 414433"/>
                <a:gd name="csY7" fmla="*/ 187354 h 414433"/>
                <a:gd name="csX8" fmla="*/ 147923 w 414433"/>
                <a:gd name="csY8" fmla="*/ 128060 h 414433"/>
                <a:gd name="csX9" fmla="*/ 207217 w 414433"/>
                <a:gd name="csY9" fmla="*/ 68766 h 414433"/>
                <a:gd name="csX10" fmla="*/ 88630 w 414433"/>
                <a:gd name="csY10" fmla="*/ 262455 h 414433"/>
                <a:gd name="csX11" fmla="*/ 100471 w 414433"/>
                <a:gd name="csY11" fmla="*/ 238773 h 414433"/>
                <a:gd name="csX12" fmla="*/ 158447 w 414433"/>
                <a:gd name="csY12" fmla="*/ 211110 h 414433"/>
                <a:gd name="csX13" fmla="*/ 207217 w 414433"/>
                <a:gd name="csY13" fmla="*/ 203176 h 414433"/>
                <a:gd name="csX14" fmla="*/ 255972 w 414433"/>
                <a:gd name="csY14" fmla="*/ 211080 h 414433"/>
                <a:gd name="csX15" fmla="*/ 313948 w 414433"/>
                <a:gd name="csY15" fmla="*/ 238743 h 414433"/>
                <a:gd name="csX16" fmla="*/ 325789 w 414433"/>
                <a:gd name="csY16" fmla="*/ 262425 h 414433"/>
                <a:gd name="csX17" fmla="*/ 325789 w 414433"/>
                <a:gd name="csY17" fmla="*/ 315799 h 414433"/>
                <a:gd name="csX18" fmla="*/ 88630 w 414433"/>
                <a:gd name="csY18" fmla="*/ 315799 h 4144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414433" h="414433">
                  <a:moveTo>
                    <a:pt x="207217" y="414434"/>
                  </a:moveTo>
                  <a:cubicBezTo>
                    <a:pt x="321660" y="414434"/>
                    <a:pt x="414434" y="321660"/>
                    <a:pt x="414434" y="207217"/>
                  </a:cubicBezTo>
                  <a:cubicBezTo>
                    <a:pt x="414434" y="92774"/>
                    <a:pt x="321660" y="0"/>
                    <a:pt x="207217" y="0"/>
                  </a:cubicBezTo>
                  <a:cubicBezTo>
                    <a:pt x="92774" y="0"/>
                    <a:pt x="0" y="92774"/>
                    <a:pt x="0" y="207217"/>
                  </a:cubicBezTo>
                  <a:cubicBezTo>
                    <a:pt x="0" y="321660"/>
                    <a:pt x="92774" y="414434"/>
                    <a:pt x="207217" y="414434"/>
                  </a:cubicBezTo>
                  <a:close/>
                  <a:moveTo>
                    <a:pt x="207217" y="68766"/>
                  </a:moveTo>
                  <a:cubicBezTo>
                    <a:pt x="239965" y="68766"/>
                    <a:pt x="266511" y="95312"/>
                    <a:pt x="266511" y="128060"/>
                  </a:cubicBezTo>
                  <a:cubicBezTo>
                    <a:pt x="266511" y="160808"/>
                    <a:pt x="239965" y="187354"/>
                    <a:pt x="207217" y="187354"/>
                  </a:cubicBezTo>
                  <a:cubicBezTo>
                    <a:pt x="174469" y="187354"/>
                    <a:pt x="147923" y="160808"/>
                    <a:pt x="147923" y="128060"/>
                  </a:cubicBezTo>
                  <a:cubicBezTo>
                    <a:pt x="147932" y="95317"/>
                    <a:pt x="174474" y="68775"/>
                    <a:pt x="207217" y="68766"/>
                  </a:cubicBezTo>
                  <a:close/>
                  <a:moveTo>
                    <a:pt x="88630" y="262455"/>
                  </a:moveTo>
                  <a:cubicBezTo>
                    <a:pt x="88680" y="253150"/>
                    <a:pt x="93057" y="244398"/>
                    <a:pt x="100471" y="238773"/>
                  </a:cubicBezTo>
                  <a:cubicBezTo>
                    <a:pt x="117997" y="226177"/>
                    <a:pt x="137631" y="216810"/>
                    <a:pt x="158447" y="211110"/>
                  </a:cubicBezTo>
                  <a:cubicBezTo>
                    <a:pt x="174184" y="205913"/>
                    <a:pt x="190644" y="203235"/>
                    <a:pt x="207217" y="203176"/>
                  </a:cubicBezTo>
                  <a:cubicBezTo>
                    <a:pt x="223744" y="203665"/>
                    <a:pt x="240136" y="206321"/>
                    <a:pt x="255972" y="211080"/>
                  </a:cubicBezTo>
                  <a:cubicBezTo>
                    <a:pt x="277089" y="215950"/>
                    <a:pt x="296880" y="225393"/>
                    <a:pt x="313948" y="238743"/>
                  </a:cubicBezTo>
                  <a:cubicBezTo>
                    <a:pt x="321598" y="244170"/>
                    <a:pt x="326038" y="253050"/>
                    <a:pt x="325789" y="262425"/>
                  </a:cubicBezTo>
                  <a:lnTo>
                    <a:pt x="325789" y="315799"/>
                  </a:lnTo>
                  <a:lnTo>
                    <a:pt x="88630" y="315799"/>
                  </a:lnTo>
                  <a:close/>
                </a:path>
              </a:pathLst>
            </a:custGeom>
            <a:solidFill>
              <a:schemeClr val="tx2"/>
            </a:solidFill>
            <a:ln w="1478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feld 12">
            <a:extLst>
              <a:ext uri="{FF2B5EF4-FFF2-40B4-BE49-F238E27FC236}">
                <a16:creationId xmlns:a16="http://schemas.microsoft.com/office/drawing/2014/main" id="{CD9840A2-C2BB-2E0F-0538-6A7E4B294696}"/>
              </a:ext>
            </a:extLst>
          </p:cNvPr>
          <p:cNvSpPr txBox="1"/>
          <p:nvPr/>
        </p:nvSpPr>
        <p:spPr>
          <a:xfrm>
            <a:off x="6178550" y="2209248"/>
            <a:ext cx="17796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Organization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A790341-1D44-90F1-46AD-13ABDEBC9663}"/>
              </a:ext>
            </a:extLst>
          </p:cNvPr>
          <p:cNvSpPr txBox="1"/>
          <p:nvPr/>
        </p:nvSpPr>
        <p:spPr>
          <a:xfrm>
            <a:off x="10781705" y="2209248"/>
            <a:ext cx="1181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Product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0F3BA22-4573-F961-ADAE-D6E205E075D1}"/>
              </a:ext>
            </a:extLst>
          </p:cNvPr>
          <p:cNvSpPr txBox="1"/>
          <p:nvPr/>
        </p:nvSpPr>
        <p:spPr>
          <a:xfrm>
            <a:off x="8334812" y="1813925"/>
            <a:ext cx="21996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NEW</a:t>
            </a:r>
            <a:r>
              <a:rPr lang="en-US" dirty="0">
                <a:solidFill>
                  <a:schemeClr val="tx2"/>
                </a:solidFill>
              </a:rPr>
              <a:t> org. structure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misaligns with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old product</a:t>
            </a:r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1C2F4D03-B8E9-4728-BC0A-70ABEBE74AEC}"/>
              </a:ext>
            </a:extLst>
          </p:cNvPr>
          <p:cNvCxnSpPr>
            <a:cxnSpLocks/>
          </p:cNvCxnSpPr>
          <p:nvPr/>
        </p:nvCxnSpPr>
        <p:spPr>
          <a:xfrm>
            <a:off x="7880639" y="2874083"/>
            <a:ext cx="2833874" cy="0"/>
          </a:xfrm>
          <a:prstGeom prst="straightConnector1">
            <a:avLst/>
          </a:prstGeom>
          <a:ln w="50800">
            <a:solidFill>
              <a:schemeClr val="tx2"/>
            </a:solidFill>
            <a:prstDash val="sys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Grafik 32" descr="Pfeil Kreis mit einfarbiger Füllung">
            <a:extLst>
              <a:ext uri="{FF2B5EF4-FFF2-40B4-BE49-F238E27FC236}">
                <a16:creationId xmlns:a16="http://schemas.microsoft.com/office/drawing/2014/main" id="{0F002B8A-AE58-47C1-DB84-0D36094078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56404" y="2803914"/>
            <a:ext cx="801398" cy="801398"/>
          </a:xfrm>
          <a:prstGeom prst="rect">
            <a:avLst/>
          </a:prstGeom>
        </p:spPr>
      </p:pic>
      <p:sp>
        <p:nvSpPr>
          <p:cNvPr id="36" name="Gewitterblitz 35">
            <a:extLst>
              <a:ext uri="{FF2B5EF4-FFF2-40B4-BE49-F238E27FC236}">
                <a16:creationId xmlns:a16="http://schemas.microsoft.com/office/drawing/2014/main" id="{85D3287D-571D-F537-B6B6-278EB5D91AAF}"/>
              </a:ext>
            </a:extLst>
          </p:cNvPr>
          <p:cNvSpPr/>
          <p:nvPr/>
        </p:nvSpPr>
        <p:spPr>
          <a:xfrm>
            <a:off x="10854197" y="2740151"/>
            <a:ext cx="738294" cy="667313"/>
          </a:xfrm>
          <a:prstGeom prst="lightningBol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Grafik 3" descr="Hierarchie mit einfarbiger Füllung">
            <a:extLst>
              <a:ext uri="{FF2B5EF4-FFF2-40B4-BE49-F238E27FC236}">
                <a16:creationId xmlns:a16="http://schemas.microsoft.com/office/drawing/2014/main" id="{B896C6A0-DFB4-B300-0AC9-C479BC8F13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2114" y="4727092"/>
            <a:ext cx="1420916" cy="1420916"/>
          </a:xfrm>
          <a:prstGeom prst="rect">
            <a:avLst/>
          </a:prstGeom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EBEC5FF4-CB24-1AD2-FB8D-7A9613217447}"/>
              </a:ext>
            </a:extLst>
          </p:cNvPr>
          <p:cNvGrpSpPr/>
          <p:nvPr/>
        </p:nvGrpSpPr>
        <p:grpSpPr>
          <a:xfrm>
            <a:off x="6520732" y="4889905"/>
            <a:ext cx="1095289" cy="1095289"/>
            <a:chOff x="6520732" y="2566039"/>
            <a:chExt cx="1095289" cy="1095289"/>
          </a:xfrm>
        </p:grpSpPr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F69BB23E-F550-93D7-52EB-9836D0BCC4C5}"/>
                </a:ext>
              </a:extLst>
            </p:cNvPr>
            <p:cNvSpPr/>
            <p:nvPr/>
          </p:nvSpPr>
          <p:spPr>
            <a:xfrm>
              <a:off x="6639141" y="3039677"/>
              <a:ext cx="858470" cy="266421"/>
            </a:xfrm>
            <a:custGeom>
              <a:avLst/>
              <a:gdLst>
                <a:gd name="csX0" fmla="*/ 59205 w 858470"/>
                <a:gd name="csY0" fmla="*/ 162813 h 266421"/>
                <a:gd name="csX1" fmla="*/ 399633 w 858470"/>
                <a:gd name="csY1" fmla="*/ 162813 h 266421"/>
                <a:gd name="csX2" fmla="*/ 399633 w 858470"/>
                <a:gd name="csY2" fmla="*/ 266422 h 266421"/>
                <a:gd name="csX3" fmla="*/ 458837 w 858470"/>
                <a:gd name="csY3" fmla="*/ 266422 h 266421"/>
                <a:gd name="csX4" fmla="*/ 458837 w 858470"/>
                <a:gd name="csY4" fmla="*/ 162813 h 266421"/>
                <a:gd name="csX5" fmla="*/ 799265 w 858470"/>
                <a:gd name="csY5" fmla="*/ 162813 h 266421"/>
                <a:gd name="csX6" fmla="*/ 799265 w 858470"/>
                <a:gd name="csY6" fmla="*/ 266422 h 266421"/>
                <a:gd name="csX7" fmla="*/ 858470 w 858470"/>
                <a:gd name="csY7" fmla="*/ 266422 h 266421"/>
                <a:gd name="csX8" fmla="*/ 858470 w 858470"/>
                <a:gd name="csY8" fmla="*/ 103608 h 266421"/>
                <a:gd name="csX9" fmla="*/ 458837 w 858470"/>
                <a:gd name="csY9" fmla="*/ 103608 h 266421"/>
                <a:gd name="csX10" fmla="*/ 458837 w 858470"/>
                <a:gd name="csY10" fmla="*/ 0 h 266421"/>
                <a:gd name="csX11" fmla="*/ 399633 w 858470"/>
                <a:gd name="csY11" fmla="*/ 0 h 266421"/>
                <a:gd name="csX12" fmla="*/ 399633 w 858470"/>
                <a:gd name="csY12" fmla="*/ 103608 h 266421"/>
                <a:gd name="csX13" fmla="*/ 0 w 858470"/>
                <a:gd name="csY13" fmla="*/ 103608 h 266421"/>
                <a:gd name="csX14" fmla="*/ 0 w 858470"/>
                <a:gd name="csY14" fmla="*/ 266422 h 266421"/>
                <a:gd name="csX15" fmla="*/ 59205 w 858470"/>
                <a:gd name="csY15" fmla="*/ 266422 h 266421"/>
                <a:gd name="csX16" fmla="*/ 59205 w 858470"/>
                <a:gd name="csY16" fmla="*/ 162813 h 2664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58470" h="266421">
                  <a:moveTo>
                    <a:pt x="59205" y="162813"/>
                  </a:moveTo>
                  <a:lnTo>
                    <a:pt x="399633" y="162813"/>
                  </a:lnTo>
                  <a:lnTo>
                    <a:pt x="399633" y="266422"/>
                  </a:lnTo>
                  <a:lnTo>
                    <a:pt x="458837" y="266422"/>
                  </a:lnTo>
                  <a:lnTo>
                    <a:pt x="458837" y="162813"/>
                  </a:lnTo>
                  <a:lnTo>
                    <a:pt x="799265" y="162813"/>
                  </a:lnTo>
                  <a:lnTo>
                    <a:pt x="799265" y="266422"/>
                  </a:lnTo>
                  <a:lnTo>
                    <a:pt x="858470" y="266422"/>
                  </a:lnTo>
                  <a:lnTo>
                    <a:pt x="858470" y="103608"/>
                  </a:lnTo>
                  <a:lnTo>
                    <a:pt x="458837" y="103608"/>
                  </a:lnTo>
                  <a:lnTo>
                    <a:pt x="458837" y="0"/>
                  </a:lnTo>
                  <a:lnTo>
                    <a:pt x="399633" y="0"/>
                  </a:lnTo>
                  <a:lnTo>
                    <a:pt x="399633" y="103608"/>
                  </a:lnTo>
                  <a:lnTo>
                    <a:pt x="0" y="103608"/>
                  </a:lnTo>
                  <a:lnTo>
                    <a:pt x="0" y="266422"/>
                  </a:lnTo>
                  <a:lnTo>
                    <a:pt x="59205" y="266422"/>
                  </a:lnTo>
                  <a:lnTo>
                    <a:pt x="59205" y="162813"/>
                  </a:lnTo>
                  <a:close/>
                </a:path>
              </a:pathLst>
            </a:custGeom>
            <a:solidFill>
              <a:schemeClr val="tx2"/>
            </a:solidFill>
            <a:ln w="1478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3F3B1D40-0FE3-322C-B4A9-4F4D961B053F}"/>
                </a:ext>
              </a:extLst>
            </p:cNvPr>
            <p:cNvSpPr/>
            <p:nvPr/>
          </p:nvSpPr>
          <p:spPr>
            <a:xfrm>
              <a:off x="7319997" y="3365304"/>
              <a:ext cx="296024" cy="296024"/>
            </a:xfrm>
            <a:custGeom>
              <a:avLst/>
              <a:gdLst>
                <a:gd name="csX0" fmla="*/ 148012 w 296024"/>
                <a:gd name="csY0" fmla="*/ 0 h 296024"/>
                <a:gd name="csX1" fmla="*/ 0 w 296024"/>
                <a:gd name="csY1" fmla="*/ 148012 h 296024"/>
                <a:gd name="csX2" fmla="*/ 148012 w 296024"/>
                <a:gd name="csY2" fmla="*/ 296024 h 296024"/>
                <a:gd name="csX3" fmla="*/ 296024 w 296024"/>
                <a:gd name="csY3" fmla="*/ 148012 h 296024"/>
                <a:gd name="csX4" fmla="*/ 148012 w 296024"/>
                <a:gd name="csY4" fmla="*/ 0 h 296024"/>
                <a:gd name="csX5" fmla="*/ 148012 w 296024"/>
                <a:gd name="csY5" fmla="*/ 49125 h 296024"/>
                <a:gd name="csX6" fmla="*/ 190388 w 296024"/>
                <a:gd name="csY6" fmla="*/ 91471 h 296024"/>
                <a:gd name="csX7" fmla="*/ 148042 w 296024"/>
                <a:gd name="csY7" fmla="*/ 133847 h 296024"/>
                <a:gd name="csX8" fmla="*/ 105666 w 296024"/>
                <a:gd name="csY8" fmla="*/ 91501 h 296024"/>
                <a:gd name="csX9" fmla="*/ 105666 w 296024"/>
                <a:gd name="csY9" fmla="*/ 91471 h 296024"/>
                <a:gd name="csX10" fmla="*/ 148012 w 296024"/>
                <a:gd name="csY10" fmla="*/ 49125 h 296024"/>
                <a:gd name="csX11" fmla="*/ 232719 w 296024"/>
                <a:gd name="csY11" fmla="*/ 222891 h 296024"/>
                <a:gd name="csX12" fmla="*/ 63305 w 296024"/>
                <a:gd name="csY12" fmla="*/ 222891 h 296024"/>
                <a:gd name="csX13" fmla="*/ 63305 w 296024"/>
                <a:gd name="csY13" fmla="*/ 187472 h 296024"/>
                <a:gd name="csX14" fmla="*/ 71786 w 296024"/>
                <a:gd name="csY14" fmla="*/ 170525 h 296024"/>
                <a:gd name="csX15" fmla="*/ 113229 w 296024"/>
                <a:gd name="csY15" fmla="*/ 150765 h 296024"/>
                <a:gd name="csX16" fmla="*/ 148012 w 296024"/>
                <a:gd name="csY16" fmla="*/ 145126 h 296024"/>
                <a:gd name="csX17" fmla="*/ 182839 w 296024"/>
                <a:gd name="csY17" fmla="*/ 150765 h 296024"/>
                <a:gd name="csX18" fmla="*/ 224283 w 296024"/>
                <a:gd name="csY18" fmla="*/ 170525 h 296024"/>
                <a:gd name="csX19" fmla="*/ 232764 w 296024"/>
                <a:gd name="csY19" fmla="*/ 187472 h 2960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96024" h="296024">
                  <a:moveTo>
                    <a:pt x="148012" y="0"/>
                  </a:moveTo>
                  <a:cubicBezTo>
                    <a:pt x="66266" y="0"/>
                    <a:pt x="0" y="66266"/>
                    <a:pt x="0" y="148012"/>
                  </a:cubicBezTo>
                  <a:cubicBezTo>
                    <a:pt x="0" y="229758"/>
                    <a:pt x="66266" y="296024"/>
                    <a:pt x="148012" y="296024"/>
                  </a:cubicBezTo>
                  <a:cubicBezTo>
                    <a:pt x="229758" y="296024"/>
                    <a:pt x="296024" y="229758"/>
                    <a:pt x="296024" y="148012"/>
                  </a:cubicBezTo>
                  <a:cubicBezTo>
                    <a:pt x="296024" y="66266"/>
                    <a:pt x="229758" y="0"/>
                    <a:pt x="148012" y="0"/>
                  </a:cubicBezTo>
                  <a:close/>
                  <a:moveTo>
                    <a:pt x="148012" y="49125"/>
                  </a:moveTo>
                  <a:cubicBezTo>
                    <a:pt x="171407" y="49118"/>
                    <a:pt x="190379" y="68077"/>
                    <a:pt x="190388" y="91471"/>
                  </a:cubicBezTo>
                  <a:cubicBezTo>
                    <a:pt x="190395" y="114866"/>
                    <a:pt x="171437" y="133838"/>
                    <a:pt x="148042" y="133847"/>
                  </a:cubicBezTo>
                  <a:cubicBezTo>
                    <a:pt x="124647" y="133855"/>
                    <a:pt x="105673" y="114896"/>
                    <a:pt x="105666" y="91501"/>
                  </a:cubicBezTo>
                  <a:cubicBezTo>
                    <a:pt x="105666" y="91491"/>
                    <a:pt x="105666" y="91482"/>
                    <a:pt x="105666" y="91471"/>
                  </a:cubicBezTo>
                  <a:cubicBezTo>
                    <a:pt x="105666" y="68084"/>
                    <a:pt x="124625" y="49125"/>
                    <a:pt x="148012" y="49125"/>
                  </a:cubicBezTo>
                  <a:close/>
                  <a:moveTo>
                    <a:pt x="232719" y="222891"/>
                  </a:moveTo>
                  <a:lnTo>
                    <a:pt x="63305" y="222891"/>
                  </a:lnTo>
                  <a:lnTo>
                    <a:pt x="63305" y="187472"/>
                  </a:lnTo>
                  <a:cubicBezTo>
                    <a:pt x="63339" y="180810"/>
                    <a:pt x="66474" y="174545"/>
                    <a:pt x="71786" y="170525"/>
                  </a:cubicBezTo>
                  <a:cubicBezTo>
                    <a:pt x="84312" y="161520"/>
                    <a:pt x="98347" y="154828"/>
                    <a:pt x="113229" y="150765"/>
                  </a:cubicBezTo>
                  <a:cubicBezTo>
                    <a:pt x="124456" y="147069"/>
                    <a:pt x="136193" y="145167"/>
                    <a:pt x="148012" y="145126"/>
                  </a:cubicBezTo>
                  <a:cubicBezTo>
                    <a:pt x="159818" y="145471"/>
                    <a:pt x="171528" y="147367"/>
                    <a:pt x="182839" y="150765"/>
                  </a:cubicBezTo>
                  <a:cubicBezTo>
                    <a:pt x="197935" y="154232"/>
                    <a:pt x="212085" y="160978"/>
                    <a:pt x="224283" y="170525"/>
                  </a:cubicBezTo>
                  <a:cubicBezTo>
                    <a:pt x="229756" y="174409"/>
                    <a:pt x="232937" y="180763"/>
                    <a:pt x="232764" y="187472"/>
                  </a:cubicBezTo>
                  <a:close/>
                </a:path>
              </a:pathLst>
            </a:custGeom>
            <a:solidFill>
              <a:schemeClr val="tx2"/>
            </a:solidFill>
            <a:ln w="1478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940824FC-2CCF-3882-2D41-3BF27A654808}"/>
                </a:ext>
              </a:extLst>
            </p:cNvPr>
            <p:cNvSpPr/>
            <p:nvPr/>
          </p:nvSpPr>
          <p:spPr>
            <a:xfrm>
              <a:off x="6920364" y="3365304"/>
              <a:ext cx="296024" cy="296024"/>
            </a:xfrm>
            <a:custGeom>
              <a:avLst/>
              <a:gdLst>
                <a:gd name="csX0" fmla="*/ 148012 w 296024"/>
                <a:gd name="csY0" fmla="*/ 0 h 296024"/>
                <a:gd name="csX1" fmla="*/ 0 w 296024"/>
                <a:gd name="csY1" fmla="*/ 148012 h 296024"/>
                <a:gd name="csX2" fmla="*/ 148012 w 296024"/>
                <a:gd name="csY2" fmla="*/ 296024 h 296024"/>
                <a:gd name="csX3" fmla="*/ 296024 w 296024"/>
                <a:gd name="csY3" fmla="*/ 148012 h 296024"/>
                <a:gd name="csX4" fmla="*/ 148012 w 296024"/>
                <a:gd name="csY4" fmla="*/ 0 h 296024"/>
                <a:gd name="csX5" fmla="*/ 148012 w 296024"/>
                <a:gd name="csY5" fmla="*/ 49125 h 296024"/>
                <a:gd name="csX6" fmla="*/ 190388 w 296024"/>
                <a:gd name="csY6" fmla="*/ 91471 h 296024"/>
                <a:gd name="csX7" fmla="*/ 148042 w 296024"/>
                <a:gd name="csY7" fmla="*/ 133847 h 296024"/>
                <a:gd name="csX8" fmla="*/ 105666 w 296024"/>
                <a:gd name="csY8" fmla="*/ 91501 h 296024"/>
                <a:gd name="csX9" fmla="*/ 105666 w 296024"/>
                <a:gd name="csY9" fmla="*/ 91471 h 296024"/>
                <a:gd name="csX10" fmla="*/ 148012 w 296024"/>
                <a:gd name="csY10" fmla="*/ 49125 h 296024"/>
                <a:gd name="csX11" fmla="*/ 232719 w 296024"/>
                <a:gd name="csY11" fmla="*/ 222891 h 296024"/>
                <a:gd name="csX12" fmla="*/ 63305 w 296024"/>
                <a:gd name="csY12" fmla="*/ 222891 h 296024"/>
                <a:gd name="csX13" fmla="*/ 63305 w 296024"/>
                <a:gd name="csY13" fmla="*/ 187472 h 296024"/>
                <a:gd name="csX14" fmla="*/ 71786 w 296024"/>
                <a:gd name="csY14" fmla="*/ 170525 h 296024"/>
                <a:gd name="csX15" fmla="*/ 113229 w 296024"/>
                <a:gd name="csY15" fmla="*/ 150765 h 296024"/>
                <a:gd name="csX16" fmla="*/ 148012 w 296024"/>
                <a:gd name="csY16" fmla="*/ 145126 h 296024"/>
                <a:gd name="csX17" fmla="*/ 182839 w 296024"/>
                <a:gd name="csY17" fmla="*/ 150765 h 296024"/>
                <a:gd name="csX18" fmla="*/ 224283 w 296024"/>
                <a:gd name="csY18" fmla="*/ 170525 h 296024"/>
                <a:gd name="csX19" fmla="*/ 232764 w 296024"/>
                <a:gd name="csY19" fmla="*/ 187472 h 2960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96024" h="296024">
                  <a:moveTo>
                    <a:pt x="148012" y="0"/>
                  </a:moveTo>
                  <a:cubicBezTo>
                    <a:pt x="66268" y="0"/>
                    <a:pt x="0" y="66266"/>
                    <a:pt x="0" y="148012"/>
                  </a:cubicBezTo>
                  <a:cubicBezTo>
                    <a:pt x="0" y="229758"/>
                    <a:pt x="66268" y="296024"/>
                    <a:pt x="148012" y="296024"/>
                  </a:cubicBezTo>
                  <a:cubicBezTo>
                    <a:pt x="229756" y="296024"/>
                    <a:pt x="296024" y="229758"/>
                    <a:pt x="296024" y="148012"/>
                  </a:cubicBezTo>
                  <a:cubicBezTo>
                    <a:pt x="296024" y="66266"/>
                    <a:pt x="229756" y="0"/>
                    <a:pt x="148012" y="0"/>
                  </a:cubicBezTo>
                  <a:close/>
                  <a:moveTo>
                    <a:pt x="148012" y="49125"/>
                  </a:moveTo>
                  <a:cubicBezTo>
                    <a:pt x="171407" y="49118"/>
                    <a:pt x="190379" y="68077"/>
                    <a:pt x="190388" y="91471"/>
                  </a:cubicBezTo>
                  <a:cubicBezTo>
                    <a:pt x="190397" y="114866"/>
                    <a:pt x="171436" y="133838"/>
                    <a:pt x="148042" y="133847"/>
                  </a:cubicBezTo>
                  <a:cubicBezTo>
                    <a:pt x="124647" y="133855"/>
                    <a:pt x="105675" y="114896"/>
                    <a:pt x="105666" y="91501"/>
                  </a:cubicBezTo>
                  <a:cubicBezTo>
                    <a:pt x="105666" y="91491"/>
                    <a:pt x="105666" y="91482"/>
                    <a:pt x="105666" y="91471"/>
                  </a:cubicBezTo>
                  <a:cubicBezTo>
                    <a:pt x="105666" y="68084"/>
                    <a:pt x="124625" y="49125"/>
                    <a:pt x="148012" y="49125"/>
                  </a:cubicBezTo>
                  <a:close/>
                  <a:moveTo>
                    <a:pt x="232719" y="222891"/>
                  </a:moveTo>
                  <a:lnTo>
                    <a:pt x="63305" y="222891"/>
                  </a:lnTo>
                  <a:lnTo>
                    <a:pt x="63305" y="187472"/>
                  </a:lnTo>
                  <a:cubicBezTo>
                    <a:pt x="63339" y="180810"/>
                    <a:pt x="66474" y="174545"/>
                    <a:pt x="71786" y="170525"/>
                  </a:cubicBezTo>
                  <a:cubicBezTo>
                    <a:pt x="84312" y="161520"/>
                    <a:pt x="98347" y="154828"/>
                    <a:pt x="113229" y="150765"/>
                  </a:cubicBezTo>
                  <a:cubicBezTo>
                    <a:pt x="124456" y="147069"/>
                    <a:pt x="136193" y="145167"/>
                    <a:pt x="148012" y="145126"/>
                  </a:cubicBezTo>
                  <a:cubicBezTo>
                    <a:pt x="159818" y="145471"/>
                    <a:pt x="171528" y="147367"/>
                    <a:pt x="182839" y="150765"/>
                  </a:cubicBezTo>
                  <a:cubicBezTo>
                    <a:pt x="197937" y="154232"/>
                    <a:pt x="212085" y="160978"/>
                    <a:pt x="224283" y="170525"/>
                  </a:cubicBezTo>
                  <a:cubicBezTo>
                    <a:pt x="229756" y="174409"/>
                    <a:pt x="232937" y="180763"/>
                    <a:pt x="232764" y="187472"/>
                  </a:cubicBezTo>
                  <a:close/>
                </a:path>
              </a:pathLst>
            </a:custGeom>
            <a:solidFill>
              <a:schemeClr val="tx2"/>
            </a:solidFill>
            <a:ln w="1478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B71B67D-EC01-6D65-0CBB-D402C8D877FD}"/>
                </a:ext>
              </a:extLst>
            </p:cNvPr>
            <p:cNvSpPr/>
            <p:nvPr/>
          </p:nvSpPr>
          <p:spPr>
            <a:xfrm>
              <a:off x="6520732" y="3365304"/>
              <a:ext cx="296024" cy="296024"/>
            </a:xfrm>
            <a:custGeom>
              <a:avLst/>
              <a:gdLst>
                <a:gd name="csX0" fmla="*/ 148012 w 296024"/>
                <a:gd name="csY0" fmla="*/ 0 h 296024"/>
                <a:gd name="csX1" fmla="*/ 0 w 296024"/>
                <a:gd name="csY1" fmla="*/ 148012 h 296024"/>
                <a:gd name="csX2" fmla="*/ 148012 w 296024"/>
                <a:gd name="csY2" fmla="*/ 296024 h 296024"/>
                <a:gd name="csX3" fmla="*/ 296024 w 296024"/>
                <a:gd name="csY3" fmla="*/ 148012 h 296024"/>
                <a:gd name="csX4" fmla="*/ 148012 w 296024"/>
                <a:gd name="csY4" fmla="*/ 0 h 296024"/>
                <a:gd name="csX5" fmla="*/ 148012 w 296024"/>
                <a:gd name="csY5" fmla="*/ 49125 h 296024"/>
                <a:gd name="csX6" fmla="*/ 190388 w 296024"/>
                <a:gd name="csY6" fmla="*/ 91471 h 296024"/>
                <a:gd name="csX7" fmla="*/ 148042 w 296024"/>
                <a:gd name="csY7" fmla="*/ 133847 h 296024"/>
                <a:gd name="csX8" fmla="*/ 105666 w 296024"/>
                <a:gd name="csY8" fmla="*/ 91501 h 296024"/>
                <a:gd name="csX9" fmla="*/ 105666 w 296024"/>
                <a:gd name="csY9" fmla="*/ 91471 h 296024"/>
                <a:gd name="csX10" fmla="*/ 148012 w 296024"/>
                <a:gd name="csY10" fmla="*/ 49125 h 296024"/>
                <a:gd name="csX11" fmla="*/ 232719 w 296024"/>
                <a:gd name="csY11" fmla="*/ 222891 h 296024"/>
                <a:gd name="csX12" fmla="*/ 63305 w 296024"/>
                <a:gd name="csY12" fmla="*/ 222891 h 296024"/>
                <a:gd name="csX13" fmla="*/ 63305 w 296024"/>
                <a:gd name="csY13" fmla="*/ 187472 h 296024"/>
                <a:gd name="csX14" fmla="*/ 71786 w 296024"/>
                <a:gd name="csY14" fmla="*/ 170525 h 296024"/>
                <a:gd name="csX15" fmla="*/ 113229 w 296024"/>
                <a:gd name="csY15" fmla="*/ 150765 h 296024"/>
                <a:gd name="csX16" fmla="*/ 148012 w 296024"/>
                <a:gd name="csY16" fmla="*/ 145126 h 296024"/>
                <a:gd name="csX17" fmla="*/ 182839 w 296024"/>
                <a:gd name="csY17" fmla="*/ 150765 h 296024"/>
                <a:gd name="csX18" fmla="*/ 224283 w 296024"/>
                <a:gd name="csY18" fmla="*/ 170525 h 296024"/>
                <a:gd name="csX19" fmla="*/ 232764 w 296024"/>
                <a:gd name="csY19" fmla="*/ 187472 h 2960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96024" h="296024">
                  <a:moveTo>
                    <a:pt x="148012" y="0"/>
                  </a:moveTo>
                  <a:cubicBezTo>
                    <a:pt x="66268" y="0"/>
                    <a:pt x="0" y="66266"/>
                    <a:pt x="0" y="148012"/>
                  </a:cubicBezTo>
                  <a:cubicBezTo>
                    <a:pt x="0" y="229758"/>
                    <a:pt x="66268" y="296024"/>
                    <a:pt x="148012" y="296024"/>
                  </a:cubicBezTo>
                  <a:cubicBezTo>
                    <a:pt x="229756" y="296024"/>
                    <a:pt x="296024" y="229758"/>
                    <a:pt x="296024" y="148012"/>
                  </a:cubicBezTo>
                  <a:cubicBezTo>
                    <a:pt x="296024" y="66266"/>
                    <a:pt x="229756" y="0"/>
                    <a:pt x="148012" y="0"/>
                  </a:cubicBezTo>
                  <a:close/>
                  <a:moveTo>
                    <a:pt x="148012" y="49125"/>
                  </a:moveTo>
                  <a:cubicBezTo>
                    <a:pt x="171407" y="49118"/>
                    <a:pt x="190379" y="68077"/>
                    <a:pt x="190388" y="91471"/>
                  </a:cubicBezTo>
                  <a:cubicBezTo>
                    <a:pt x="190397" y="114866"/>
                    <a:pt x="171436" y="133838"/>
                    <a:pt x="148042" y="133847"/>
                  </a:cubicBezTo>
                  <a:cubicBezTo>
                    <a:pt x="124647" y="133855"/>
                    <a:pt x="105675" y="114896"/>
                    <a:pt x="105666" y="91501"/>
                  </a:cubicBezTo>
                  <a:cubicBezTo>
                    <a:pt x="105666" y="91491"/>
                    <a:pt x="105666" y="91482"/>
                    <a:pt x="105666" y="91471"/>
                  </a:cubicBezTo>
                  <a:cubicBezTo>
                    <a:pt x="105666" y="68084"/>
                    <a:pt x="124625" y="49125"/>
                    <a:pt x="148012" y="49125"/>
                  </a:cubicBezTo>
                  <a:close/>
                  <a:moveTo>
                    <a:pt x="232719" y="222891"/>
                  </a:moveTo>
                  <a:lnTo>
                    <a:pt x="63305" y="222891"/>
                  </a:lnTo>
                  <a:lnTo>
                    <a:pt x="63305" y="187472"/>
                  </a:lnTo>
                  <a:cubicBezTo>
                    <a:pt x="63339" y="180810"/>
                    <a:pt x="66474" y="174545"/>
                    <a:pt x="71786" y="170525"/>
                  </a:cubicBezTo>
                  <a:cubicBezTo>
                    <a:pt x="84312" y="161520"/>
                    <a:pt x="98347" y="154828"/>
                    <a:pt x="113229" y="150765"/>
                  </a:cubicBezTo>
                  <a:cubicBezTo>
                    <a:pt x="124456" y="147069"/>
                    <a:pt x="136193" y="145167"/>
                    <a:pt x="148012" y="145126"/>
                  </a:cubicBezTo>
                  <a:cubicBezTo>
                    <a:pt x="159818" y="145471"/>
                    <a:pt x="171528" y="147367"/>
                    <a:pt x="182839" y="150765"/>
                  </a:cubicBezTo>
                  <a:cubicBezTo>
                    <a:pt x="197937" y="154232"/>
                    <a:pt x="212085" y="160978"/>
                    <a:pt x="224283" y="170525"/>
                  </a:cubicBezTo>
                  <a:cubicBezTo>
                    <a:pt x="229756" y="174409"/>
                    <a:pt x="232937" y="180763"/>
                    <a:pt x="232764" y="187472"/>
                  </a:cubicBezTo>
                  <a:close/>
                </a:path>
              </a:pathLst>
            </a:custGeom>
            <a:solidFill>
              <a:schemeClr val="tx2"/>
            </a:solidFill>
            <a:ln w="1478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B61CFB03-A1EE-7FC8-A35D-7CD3BB527161}"/>
                </a:ext>
              </a:extLst>
            </p:cNvPr>
            <p:cNvSpPr/>
            <p:nvPr/>
          </p:nvSpPr>
          <p:spPr>
            <a:xfrm>
              <a:off x="6861160" y="2566039"/>
              <a:ext cx="414433" cy="414433"/>
            </a:xfrm>
            <a:custGeom>
              <a:avLst/>
              <a:gdLst>
                <a:gd name="csX0" fmla="*/ 207217 w 414433"/>
                <a:gd name="csY0" fmla="*/ 414434 h 414433"/>
                <a:gd name="csX1" fmla="*/ 414434 w 414433"/>
                <a:gd name="csY1" fmla="*/ 207217 h 414433"/>
                <a:gd name="csX2" fmla="*/ 207217 w 414433"/>
                <a:gd name="csY2" fmla="*/ 0 h 414433"/>
                <a:gd name="csX3" fmla="*/ 0 w 414433"/>
                <a:gd name="csY3" fmla="*/ 207217 h 414433"/>
                <a:gd name="csX4" fmla="*/ 207217 w 414433"/>
                <a:gd name="csY4" fmla="*/ 414434 h 414433"/>
                <a:gd name="csX5" fmla="*/ 207217 w 414433"/>
                <a:gd name="csY5" fmla="*/ 68766 h 414433"/>
                <a:gd name="csX6" fmla="*/ 266511 w 414433"/>
                <a:gd name="csY6" fmla="*/ 128060 h 414433"/>
                <a:gd name="csX7" fmla="*/ 207217 w 414433"/>
                <a:gd name="csY7" fmla="*/ 187354 h 414433"/>
                <a:gd name="csX8" fmla="*/ 147923 w 414433"/>
                <a:gd name="csY8" fmla="*/ 128060 h 414433"/>
                <a:gd name="csX9" fmla="*/ 207217 w 414433"/>
                <a:gd name="csY9" fmla="*/ 68766 h 414433"/>
                <a:gd name="csX10" fmla="*/ 88630 w 414433"/>
                <a:gd name="csY10" fmla="*/ 262455 h 414433"/>
                <a:gd name="csX11" fmla="*/ 100471 w 414433"/>
                <a:gd name="csY11" fmla="*/ 238773 h 414433"/>
                <a:gd name="csX12" fmla="*/ 158447 w 414433"/>
                <a:gd name="csY12" fmla="*/ 211110 h 414433"/>
                <a:gd name="csX13" fmla="*/ 207217 w 414433"/>
                <a:gd name="csY13" fmla="*/ 203176 h 414433"/>
                <a:gd name="csX14" fmla="*/ 255972 w 414433"/>
                <a:gd name="csY14" fmla="*/ 211080 h 414433"/>
                <a:gd name="csX15" fmla="*/ 313948 w 414433"/>
                <a:gd name="csY15" fmla="*/ 238743 h 414433"/>
                <a:gd name="csX16" fmla="*/ 325789 w 414433"/>
                <a:gd name="csY16" fmla="*/ 262425 h 414433"/>
                <a:gd name="csX17" fmla="*/ 325789 w 414433"/>
                <a:gd name="csY17" fmla="*/ 315799 h 414433"/>
                <a:gd name="csX18" fmla="*/ 88630 w 414433"/>
                <a:gd name="csY18" fmla="*/ 315799 h 4144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414433" h="414433">
                  <a:moveTo>
                    <a:pt x="207217" y="414434"/>
                  </a:moveTo>
                  <a:cubicBezTo>
                    <a:pt x="321660" y="414434"/>
                    <a:pt x="414434" y="321660"/>
                    <a:pt x="414434" y="207217"/>
                  </a:cubicBezTo>
                  <a:cubicBezTo>
                    <a:pt x="414434" y="92774"/>
                    <a:pt x="321660" y="0"/>
                    <a:pt x="207217" y="0"/>
                  </a:cubicBezTo>
                  <a:cubicBezTo>
                    <a:pt x="92774" y="0"/>
                    <a:pt x="0" y="92774"/>
                    <a:pt x="0" y="207217"/>
                  </a:cubicBezTo>
                  <a:cubicBezTo>
                    <a:pt x="0" y="321660"/>
                    <a:pt x="92774" y="414434"/>
                    <a:pt x="207217" y="414434"/>
                  </a:cubicBezTo>
                  <a:close/>
                  <a:moveTo>
                    <a:pt x="207217" y="68766"/>
                  </a:moveTo>
                  <a:cubicBezTo>
                    <a:pt x="239965" y="68766"/>
                    <a:pt x="266511" y="95312"/>
                    <a:pt x="266511" y="128060"/>
                  </a:cubicBezTo>
                  <a:cubicBezTo>
                    <a:pt x="266511" y="160808"/>
                    <a:pt x="239965" y="187354"/>
                    <a:pt x="207217" y="187354"/>
                  </a:cubicBezTo>
                  <a:cubicBezTo>
                    <a:pt x="174469" y="187354"/>
                    <a:pt x="147923" y="160808"/>
                    <a:pt x="147923" y="128060"/>
                  </a:cubicBezTo>
                  <a:cubicBezTo>
                    <a:pt x="147932" y="95317"/>
                    <a:pt x="174474" y="68775"/>
                    <a:pt x="207217" y="68766"/>
                  </a:cubicBezTo>
                  <a:close/>
                  <a:moveTo>
                    <a:pt x="88630" y="262455"/>
                  </a:moveTo>
                  <a:cubicBezTo>
                    <a:pt x="88680" y="253150"/>
                    <a:pt x="93057" y="244398"/>
                    <a:pt x="100471" y="238773"/>
                  </a:cubicBezTo>
                  <a:cubicBezTo>
                    <a:pt x="117997" y="226177"/>
                    <a:pt x="137631" y="216810"/>
                    <a:pt x="158447" y="211110"/>
                  </a:cubicBezTo>
                  <a:cubicBezTo>
                    <a:pt x="174184" y="205913"/>
                    <a:pt x="190644" y="203235"/>
                    <a:pt x="207217" y="203176"/>
                  </a:cubicBezTo>
                  <a:cubicBezTo>
                    <a:pt x="223744" y="203665"/>
                    <a:pt x="240136" y="206321"/>
                    <a:pt x="255972" y="211080"/>
                  </a:cubicBezTo>
                  <a:cubicBezTo>
                    <a:pt x="277089" y="215950"/>
                    <a:pt x="296880" y="225393"/>
                    <a:pt x="313948" y="238743"/>
                  </a:cubicBezTo>
                  <a:cubicBezTo>
                    <a:pt x="321598" y="244170"/>
                    <a:pt x="326038" y="253050"/>
                    <a:pt x="325789" y="262425"/>
                  </a:cubicBezTo>
                  <a:lnTo>
                    <a:pt x="325789" y="315799"/>
                  </a:lnTo>
                  <a:lnTo>
                    <a:pt x="88630" y="315799"/>
                  </a:lnTo>
                  <a:close/>
                </a:path>
              </a:pathLst>
            </a:custGeom>
            <a:solidFill>
              <a:schemeClr val="tx2"/>
            </a:solidFill>
            <a:ln w="1478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Textfeld 24">
            <a:extLst>
              <a:ext uri="{FF2B5EF4-FFF2-40B4-BE49-F238E27FC236}">
                <a16:creationId xmlns:a16="http://schemas.microsoft.com/office/drawing/2014/main" id="{E41841E0-24CD-B997-5F82-686233E9E22D}"/>
              </a:ext>
            </a:extLst>
          </p:cNvPr>
          <p:cNvSpPr txBox="1"/>
          <p:nvPr/>
        </p:nvSpPr>
        <p:spPr>
          <a:xfrm>
            <a:off x="6178550" y="4533114"/>
            <a:ext cx="17796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Organization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1EB42996-EF99-2777-4184-6C92789B99E0}"/>
              </a:ext>
            </a:extLst>
          </p:cNvPr>
          <p:cNvSpPr txBox="1"/>
          <p:nvPr/>
        </p:nvSpPr>
        <p:spPr>
          <a:xfrm>
            <a:off x="10781705" y="4533114"/>
            <a:ext cx="1181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Product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0D0F5756-CACF-8307-45D0-36C11CCCAE1B}"/>
              </a:ext>
            </a:extLst>
          </p:cNvPr>
          <p:cNvSpPr txBox="1"/>
          <p:nvPr/>
        </p:nvSpPr>
        <p:spPr>
          <a:xfrm>
            <a:off x="8334812" y="4142257"/>
            <a:ext cx="19255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NEW</a:t>
            </a:r>
            <a:r>
              <a:rPr lang="en-US" dirty="0">
                <a:solidFill>
                  <a:schemeClr val="tx2"/>
                </a:solidFill>
              </a:rPr>
              <a:t> product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misaligns with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old org. structure</a:t>
            </a:r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6316F754-5BBD-5092-AE06-3C584AD3E9FA}"/>
              </a:ext>
            </a:extLst>
          </p:cNvPr>
          <p:cNvCxnSpPr>
            <a:cxnSpLocks/>
          </p:cNvCxnSpPr>
          <p:nvPr/>
        </p:nvCxnSpPr>
        <p:spPr>
          <a:xfrm>
            <a:off x="7880639" y="5197949"/>
            <a:ext cx="2833874" cy="0"/>
          </a:xfrm>
          <a:prstGeom prst="straightConnector1">
            <a:avLst/>
          </a:prstGeom>
          <a:ln w="50800">
            <a:solidFill>
              <a:schemeClr val="tx2"/>
            </a:solidFill>
            <a:prstDash val="sys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 descr="Pfeil Kreis mit einfarbiger Füllung">
            <a:extLst>
              <a:ext uri="{FF2B5EF4-FFF2-40B4-BE49-F238E27FC236}">
                <a16:creationId xmlns:a16="http://schemas.microsoft.com/office/drawing/2014/main" id="{7EA1A4AA-5A2E-68EA-0C3B-1F0AAC8B72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42270" y="5127780"/>
            <a:ext cx="801398" cy="801398"/>
          </a:xfrm>
          <a:prstGeom prst="rect">
            <a:avLst/>
          </a:prstGeom>
        </p:spPr>
      </p:pic>
      <p:sp>
        <p:nvSpPr>
          <p:cNvPr id="31" name="Gewitterblitz 30">
            <a:extLst>
              <a:ext uri="{FF2B5EF4-FFF2-40B4-BE49-F238E27FC236}">
                <a16:creationId xmlns:a16="http://schemas.microsoft.com/office/drawing/2014/main" id="{B2D50874-A863-C63D-C272-9BD15BFC134E}"/>
              </a:ext>
            </a:extLst>
          </p:cNvPr>
          <p:cNvSpPr/>
          <p:nvPr/>
        </p:nvSpPr>
        <p:spPr>
          <a:xfrm>
            <a:off x="6654015" y="5127780"/>
            <a:ext cx="738294" cy="667313"/>
          </a:xfrm>
          <a:prstGeom prst="lightningBol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270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79FBC0-C003-CDB0-EC7A-9477D077F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 of a non-fitting mindset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A7181BF-C79E-75DE-27A8-AE69BB611F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99" y="1800000"/>
            <a:ext cx="5517139" cy="4320000"/>
          </a:xfrm>
        </p:spPr>
        <p:txBody>
          <a:bodyPr/>
          <a:lstStyle/>
          <a:p>
            <a:pPr marL="0" indent="0" fontAlgn="t">
              <a:buNone/>
            </a:pP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project-centric</a:t>
            </a:r>
            <a:r>
              <a:rPr lang="de-DE" dirty="0"/>
              <a:t> </a:t>
            </a:r>
            <a:r>
              <a:rPr lang="de-DE" dirty="0" err="1"/>
              <a:t>thinking</a:t>
            </a:r>
            <a:r>
              <a:rPr lang="de-DE" dirty="0"/>
              <a:t> </a:t>
            </a:r>
            <a:r>
              <a:rPr lang="de-DE" dirty="0" err="1"/>
              <a:t>remains</a:t>
            </a:r>
            <a:r>
              <a:rPr lang="de-DE" dirty="0"/>
              <a:t> after a formal switch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platform</a:t>
            </a:r>
            <a:r>
              <a:rPr lang="de-DE" dirty="0"/>
              <a:t> </a:t>
            </a:r>
            <a:r>
              <a:rPr lang="de-DE" dirty="0" err="1"/>
              <a:t>development</a:t>
            </a:r>
            <a:r>
              <a:rPr lang="de-DE" dirty="0"/>
              <a:t>: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de-DE" dirty="0"/>
              <a:t>Ownership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deliverables</a:t>
            </a:r>
            <a:r>
              <a:rPr lang="de-DE" dirty="0"/>
              <a:t> </a:t>
            </a:r>
            <a:r>
              <a:rPr lang="de-DE" dirty="0" err="1"/>
              <a:t>ends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projects</a:t>
            </a:r>
            <a:endParaRPr lang="de-DE" dirty="0"/>
          </a:p>
          <a:p>
            <a:pPr fontAlgn="t">
              <a:buFont typeface="Arial" panose="020B0604020202020204" pitchFamily="34" charset="0"/>
              <a:buChar char="•"/>
            </a:pPr>
            <a:r>
              <a:rPr lang="de-DE" dirty="0"/>
              <a:t>Fixed </a:t>
            </a:r>
            <a:r>
              <a:rPr lang="de-DE" dirty="0" err="1"/>
              <a:t>scope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project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important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evolving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platform</a:t>
            </a:r>
            <a:endParaRPr lang="de-DE" dirty="0"/>
          </a:p>
          <a:p>
            <a:pPr fontAlgn="t">
              <a:buFont typeface="Arial" panose="020B0604020202020204" pitchFamily="34" charset="0"/>
              <a:buChar char="•"/>
            </a:pPr>
            <a:r>
              <a:rPr lang="de-DE" dirty="0"/>
              <a:t>Interfaces </a:t>
            </a:r>
            <a:r>
              <a:rPr lang="de-DE" dirty="0" err="1"/>
              <a:t>optimized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short</a:t>
            </a:r>
            <a:r>
              <a:rPr lang="de-DE" dirty="0"/>
              <a:t>-term </a:t>
            </a:r>
            <a:r>
              <a:rPr lang="de-DE" dirty="0" err="1"/>
              <a:t>use</a:t>
            </a:r>
            <a:r>
              <a:rPr lang="de-DE" dirty="0"/>
              <a:t>,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immediate </a:t>
            </a:r>
            <a:r>
              <a:rPr lang="de-DE" dirty="0" err="1"/>
              <a:t>needs</a:t>
            </a:r>
            <a:endParaRPr lang="de-DE" dirty="0"/>
          </a:p>
          <a:p>
            <a:pPr fontAlgn="t">
              <a:buFont typeface="Arial" panose="020B0604020202020204" pitchFamily="34" charset="0"/>
              <a:buChar char="•"/>
            </a:pPr>
            <a:r>
              <a:rPr lang="de-DE" dirty="0"/>
              <a:t>Releases </a:t>
            </a:r>
            <a:r>
              <a:rPr lang="de-DE" dirty="0" err="1"/>
              <a:t>tied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milestones</a:t>
            </a:r>
            <a:endParaRPr lang="de-DE" dirty="0"/>
          </a:p>
          <a:p>
            <a:pPr marL="0" indent="0" fontAlgn="t">
              <a:buNone/>
            </a:pPr>
            <a:r>
              <a:rPr lang="de-DE" b="1" dirty="0"/>
              <a:t>All </a:t>
            </a:r>
            <a:r>
              <a:rPr lang="de-DE" b="1" dirty="0" err="1"/>
              <a:t>this</a:t>
            </a:r>
            <a:r>
              <a:rPr lang="de-DE" b="1" dirty="0"/>
              <a:t> </a:t>
            </a:r>
            <a:r>
              <a:rPr lang="de-DE" b="1" dirty="0" err="1"/>
              <a:t>results</a:t>
            </a:r>
            <a:r>
              <a:rPr lang="de-DE" b="1" dirty="0"/>
              <a:t> in limited </a:t>
            </a:r>
            <a:r>
              <a:rPr lang="de-DE" b="1" dirty="0" err="1"/>
              <a:t>reuse</a:t>
            </a:r>
            <a:r>
              <a:rPr lang="de-DE" b="1" dirty="0"/>
              <a:t> and high </a:t>
            </a:r>
            <a:r>
              <a:rPr lang="de-DE" b="1" dirty="0" err="1"/>
              <a:t>coordination</a:t>
            </a:r>
            <a:r>
              <a:rPr lang="de-DE" b="1" dirty="0"/>
              <a:t> </a:t>
            </a:r>
            <a:r>
              <a:rPr lang="de-DE" b="1" dirty="0" err="1"/>
              <a:t>efforts</a:t>
            </a:r>
            <a:r>
              <a:rPr lang="de-DE" b="1" dirty="0"/>
              <a:t>!</a:t>
            </a:r>
          </a:p>
          <a:p>
            <a:endParaRPr lang="en-US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0667849-DFF5-4867-41EE-0E8C149D2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FA96-312F-4AFC-96E6-E4DDC7E79B51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42EDB57-9B22-452F-66EB-EA047287A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A19B12-B449-147C-CB09-4EC7BC10E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11</a:t>
            </a:fld>
            <a:endParaRPr lang="en-US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23A6A04-906F-8887-7822-A9D9B6F46B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Introduction of Platform development</a:t>
            </a: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3F9B8195-7B3B-4D04-96A6-80DDBBB9D80A}"/>
              </a:ext>
            </a:extLst>
          </p:cNvPr>
          <p:cNvSpPr/>
          <p:nvPr/>
        </p:nvSpPr>
        <p:spPr>
          <a:xfrm>
            <a:off x="9834053" y="2189455"/>
            <a:ext cx="292684" cy="292684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89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458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C29B9566-A804-9061-C130-802E967D9B62}"/>
              </a:ext>
            </a:extLst>
          </p:cNvPr>
          <p:cNvSpPr/>
          <p:nvPr/>
        </p:nvSpPr>
        <p:spPr>
          <a:xfrm>
            <a:off x="9146245" y="1472378"/>
            <a:ext cx="292684" cy="292684"/>
          </a:xfrm>
          <a:prstGeom prst="ellipse">
            <a:avLst/>
          </a:prstGeom>
          <a:solidFill>
            <a:schemeClr val="accent5"/>
          </a:solidFill>
          <a:ln w="1458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0" name="Freihandform: Form 39">
            <a:extLst>
              <a:ext uri="{FF2B5EF4-FFF2-40B4-BE49-F238E27FC236}">
                <a16:creationId xmlns:a16="http://schemas.microsoft.com/office/drawing/2014/main" id="{09FBD1E9-6043-9A62-05F8-853B70A95BF1}"/>
              </a:ext>
            </a:extLst>
          </p:cNvPr>
          <p:cNvSpPr/>
          <p:nvPr/>
        </p:nvSpPr>
        <p:spPr>
          <a:xfrm>
            <a:off x="9819565" y="1463013"/>
            <a:ext cx="321659" cy="316391"/>
          </a:xfrm>
          <a:custGeom>
            <a:avLst/>
            <a:gdLst>
              <a:gd name="csX0" fmla="*/ 160830 w 321659"/>
              <a:gd name="csY0" fmla="*/ 316392 h 316391"/>
              <a:gd name="csX1" fmla="*/ 0 w 321659"/>
              <a:gd name="csY1" fmla="*/ 155562 h 316391"/>
              <a:gd name="csX2" fmla="*/ 160830 w 321659"/>
              <a:gd name="csY2" fmla="*/ 0 h 316391"/>
              <a:gd name="csX3" fmla="*/ 321660 w 321659"/>
              <a:gd name="csY3" fmla="*/ 155562 h 316391"/>
              <a:gd name="csX4" fmla="*/ 160830 w 321659"/>
              <a:gd name="csY4" fmla="*/ 316392 h 3163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21659" h="316391">
                <a:moveTo>
                  <a:pt x="160830" y="316392"/>
                </a:moveTo>
                <a:lnTo>
                  <a:pt x="0" y="155562"/>
                </a:lnTo>
                <a:lnTo>
                  <a:pt x="160830" y="0"/>
                </a:lnTo>
                <a:lnTo>
                  <a:pt x="321660" y="155562"/>
                </a:lnTo>
                <a:lnTo>
                  <a:pt x="160830" y="316392"/>
                </a:lnTo>
                <a:close/>
              </a:path>
            </a:pathLst>
          </a:custGeom>
          <a:solidFill>
            <a:schemeClr val="accent6"/>
          </a:solidFill>
          <a:ln w="1458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243CECA1-950C-AFF9-A5CF-323CB57C2F0C}"/>
              </a:ext>
            </a:extLst>
          </p:cNvPr>
          <p:cNvSpPr/>
          <p:nvPr/>
        </p:nvSpPr>
        <p:spPr>
          <a:xfrm>
            <a:off x="9146245" y="2188577"/>
            <a:ext cx="292684" cy="292684"/>
          </a:xfrm>
          <a:prstGeom prst="rect">
            <a:avLst/>
          </a:prstGeom>
          <a:solidFill>
            <a:schemeClr val="accent3"/>
          </a:solidFill>
          <a:ln w="1458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2" name="Freihandform: Form 41">
            <a:extLst>
              <a:ext uri="{FF2B5EF4-FFF2-40B4-BE49-F238E27FC236}">
                <a16:creationId xmlns:a16="http://schemas.microsoft.com/office/drawing/2014/main" id="{03D31118-8583-2A63-DACC-5916D98AE308}"/>
              </a:ext>
            </a:extLst>
          </p:cNvPr>
          <p:cNvSpPr/>
          <p:nvPr/>
        </p:nvSpPr>
        <p:spPr>
          <a:xfrm>
            <a:off x="9464686" y="2233451"/>
            <a:ext cx="308928" cy="204963"/>
          </a:xfrm>
          <a:custGeom>
            <a:avLst/>
            <a:gdLst>
              <a:gd name="csX0" fmla="*/ 308928 w 308928"/>
              <a:gd name="csY0" fmla="*/ 73077 h 204963"/>
              <a:gd name="csX1" fmla="*/ 91317 w 308928"/>
              <a:gd name="csY1" fmla="*/ 73077 h 204963"/>
              <a:gd name="csX2" fmla="*/ 120586 w 308928"/>
              <a:gd name="csY2" fmla="*/ 43809 h 204963"/>
              <a:gd name="csX3" fmla="*/ 120586 w 308928"/>
              <a:gd name="csY3" fmla="*/ 7516 h 204963"/>
              <a:gd name="csX4" fmla="*/ 84293 w 308928"/>
              <a:gd name="csY4" fmla="*/ 7516 h 204963"/>
              <a:gd name="csX5" fmla="*/ 7463 w 308928"/>
              <a:gd name="csY5" fmla="*/ 84346 h 204963"/>
              <a:gd name="csX6" fmla="*/ 0 w 308928"/>
              <a:gd name="csY6" fmla="*/ 102492 h 204963"/>
              <a:gd name="csX7" fmla="*/ 7463 w 308928"/>
              <a:gd name="csY7" fmla="*/ 120638 h 204963"/>
              <a:gd name="csX8" fmla="*/ 84293 w 308928"/>
              <a:gd name="csY8" fmla="*/ 197468 h 204963"/>
              <a:gd name="csX9" fmla="*/ 120659 w 308928"/>
              <a:gd name="csY9" fmla="*/ 197395 h 204963"/>
              <a:gd name="csX10" fmla="*/ 120586 w 308928"/>
              <a:gd name="csY10" fmla="*/ 161029 h 204963"/>
              <a:gd name="csX11" fmla="*/ 91317 w 308928"/>
              <a:gd name="csY11" fmla="*/ 131761 h 204963"/>
              <a:gd name="csX12" fmla="*/ 308928 w 308928"/>
              <a:gd name="csY12" fmla="*/ 131761 h 2049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08928" h="204963">
                <a:moveTo>
                  <a:pt x="308928" y="73077"/>
                </a:moveTo>
                <a:lnTo>
                  <a:pt x="91317" y="73077"/>
                </a:lnTo>
                <a:lnTo>
                  <a:pt x="120586" y="43809"/>
                </a:lnTo>
                <a:cubicBezTo>
                  <a:pt x="130607" y="33787"/>
                  <a:pt x="130607" y="17538"/>
                  <a:pt x="120586" y="7516"/>
                </a:cubicBezTo>
                <a:cubicBezTo>
                  <a:pt x="110564" y="-2505"/>
                  <a:pt x="94315" y="-2505"/>
                  <a:pt x="84293" y="7516"/>
                </a:cubicBezTo>
                <a:lnTo>
                  <a:pt x="7463" y="84346"/>
                </a:lnTo>
                <a:cubicBezTo>
                  <a:pt x="2732" y="89207"/>
                  <a:pt x="59" y="95708"/>
                  <a:pt x="0" y="102492"/>
                </a:cubicBezTo>
                <a:cubicBezTo>
                  <a:pt x="28" y="109282"/>
                  <a:pt x="2706" y="115793"/>
                  <a:pt x="7463" y="120638"/>
                </a:cubicBezTo>
                <a:lnTo>
                  <a:pt x="84293" y="197468"/>
                </a:lnTo>
                <a:cubicBezTo>
                  <a:pt x="94356" y="207490"/>
                  <a:pt x="110638" y="207457"/>
                  <a:pt x="120659" y="197395"/>
                </a:cubicBezTo>
                <a:cubicBezTo>
                  <a:pt x="130681" y="187332"/>
                  <a:pt x="130648" y="171050"/>
                  <a:pt x="120586" y="161029"/>
                </a:cubicBezTo>
                <a:lnTo>
                  <a:pt x="91317" y="131761"/>
                </a:lnTo>
                <a:lnTo>
                  <a:pt x="308928" y="131761"/>
                </a:lnTo>
                <a:close/>
              </a:path>
            </a:pathLst>
          </a:custGeom>
          <a:solidFill>
            <a:schemeClr val="tx2"/>
          </a:solidFill>
          <a:ln w="1458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3" name="Freihandform: Form 42">
            <a:extLst>
              <a:ext uri="{FF2B5EF4-FFF2-40B4-BE49-F238E27FC236}">
                <a16:creationId xmlns:a16="http://schemas.microsoft.com/office/drawing/2014/main" id="{51923E6E-E3CD-E063-73C5-DBE6344C6178}"/>
              </a:ext>
            </a:extLst>
          </p:cNvPr>
          <p:cNvSpPr/>
          <p:nvPr/>
        </p:nvSpPr>
        <p:spPr>
          <a:xfrm>
            <a:off x="9497466" y="1515548"/>
            <a:ext cx="293576" cy="204787"/>
          </a:xfrm>
          <a:custGeom>
            <a:avLst/>
            <a:gdLst>
              <a:gd name="csX0" fmla="*/ 286099 w 293576"/>
              <a:gd name="csY0" fmla="*/ 84294 h 204787"/>
              <a:gd name="csX1" fmla="*/ 209269 w 293576"/>
              <a:gd name="csY1" fmla="*/ 7465 h 204787"/>
              <a:gd name="csX2" fmla="*/ 173050 w 293576"/>
              <a:gd name="csY2" fmla="*/ 7538 h 204787"/>
              <a:gd name="csX3" fmla="*/ 173123 w 293576"/>
              <a:gd name="csY3" fmla="*/ 43758 h 204787"/>
              <a:gd name="csX4" fmla="*/ 202391 w 293576"/>
              <a:gd name="csY4" fmla="*/ 73026 h 204787"/>
              <a:gd name="csX5" fmla="*/ 0 w 293576"/>
              <a:gd name="csY5" fmla="*/ 73026 h 204787"/>
              <a:gd name="csX6" fmla="*/ 0 w 293576"/>
              <a:gd name="csY6" fmla="*/ 131563 h 204787"/>
              <a:gd name="csX7" fmla="*/ 202537 w 293576"/>
              <a:gd name="csY7" fmla="*/ 131563 h 204787"/>
              <a:gd name="csX8" fmla="*/ 173269 w 293576"/>
              <a:gd name="csY8" fmla="*/ 160831 h 204787"/>
              <a:gd name="csX9" fmla="*/ 172976 w 293576"/>
              <a:gd name="csY9" fmla="*/ 197124 h 204787"/>
              <a:gd name="csX10" fmla="*/ 209269 w 293576"/>
              <a:gd name="csY10" fmla="*/ 197417 h 204787"/>
              <a:gd name="csX11" fmla="*/ 286099 w 293576"/>
              <a:gd name="csY11" fmla="*/ 120587 h 204787"/>
              <a:gd name="csX12" fmla="*/ 286099 w 293576"/>
              <a:gd name="csY12" fmla="*/ 84294 h 2047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93576" h="204787">
                <a:moveTo>
                  <a:pt x="286099" y="84294"/>
                </a:moveTo>
                <a:lnTo>
                  <a:pt x="209269" y="7465"/>
                </a:lnTo>
                <a:cubicBezTo>
                  <a:pt x="199248" y="-2517"/>
                  <a:pt x="183032" y="-2484"/>
                  <a:pt x="173050" y="7538"/>
                </a:cubicBezTo>
                <a:cubicBezTo>
                  <a:pt x="163068" y="17559"/>
                  <a:pt x="163101" y="33776"/>
                  <a:pt x="173123" y="43758"/>
                </a:cubicBezTo>
                <a:lnTo>
                  <a:pt x="202391" y="73026"/>
                </a:lnTo>
                <a:lnTo>
                  <a:pt x="0" y="73026"/>
                </a:lnTo>
                <a:lnTo>
                  <a:pt x="0" y="131563"/>
                </a:lnTo>
                <a:lnTo>
                  <a:pt x="202537" y="131563"/>
                </a:lnTo>
                <a:lnTo>
                  <a:pt x="173269" y="160831"/>
                </a:lnTo>
                <a:cubicBezTo>
                  <a:pt x="163166" y="170772"/>
                  <a:pt x="163035" y="187021"/>
                  <a:pt x="172976" y="197124"/>
                </a:cubicBezTo>
                <a:cubicBezTo>
                  <a:pt x="182917" y="207228"/>
                  <a:pt x="199166" y="207358"/>
                  <a:pt x="209269" y="197417"/>
                </a:cubicBezTo>
                <a:lnTo>
                  <a:pt x="286099" y="120587"/>
                </a:lnTo>
                <a:cubicBezTo>
                  <a:pt x="296069" y="110544"/>
                  <a:pt x="296069" y="94338"/>
                  <a:pt x="286099" y="84294"/>
                </a:cubicBezTo>
                <a:close/>
              </a:path>
            </a:pathLst>
          </a:custGeom>
          <a:solidFill>
            <a:schemeClr val="tx2"/>
          </a:solidFill>
          <a:ln w="1458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4" name="Freihandform: Form 43">
            <a:extLst>
              <a:ext uri="{FF2B5EF4-FFF2-40B4-BE49-F238E27FC236}">
                <a16:creationId xmlns:a16="http://schemas.microsoft.com/office/drawing/2014/main" id="{E6FF42DE-C736-7B76-A982-1FDD621E8993}"/>
              </a:ext>
            </a:extLst>
          </p:cNvPr>
          <p:cNvSpPr/>
          <p:nvPr/>
        </p:nvSpPr>
        <p:spPr>
          <a:xfrm>
            <a:off x="9878174" y="1837356"/>
            <a:ext cx="205115" cy="323722"/>
          </a:xfrm>
          <a:custGeom>
            <a:avLst/>
            <a:gdLst>
              <a:gd name="csX0" fmla="*/ 197636 w 205115"/>
              <a:gd name="csY0" fmla="*/ 202830 h 323722"/>
              <a:gd name="csX1" fmla="*/ 161344 w 205115"/>
              <a:gd name="csY1" fmla="*/ 202830 h 323722"/>
              <a:gd name="csX2" fmla="*/ 132075 w 205115"/>
              <a:gd name="csY2" fmla="*/ 232099 h 323722"/>
              <a:gd name="csX3" fmla="*/ 132075 w 205115"/>
              <a:gd name="csY3" fmla="*/ 0 h 323722"/>
              <a:gd name="csX4" fmla="*/ 72953 w 205115"/>
              <a:gd name="csY4" fmla="*/ 0 h 323722"/>
              <a:gd name="csX5" fmla="*/ 72953 w 205115"/>
              <a:gd name="csY5" fmla="*/ 232391 h 323722"/>
              <a:gd name="csX6" fmla="*/ 43684 w 205115"/>
              <a:gd name="csY6" fmla="*/ 203123 h 323722"/>
              <a:gd name="csX7" fmla="*/ 7465 w 205115"/>
              <a:gd name="csY7" fmla="*/ 203196 h 323722"/>
              <a:gd name="csX8" fmla="*/ 7538 w 205115"/>
              <a:gd name="csY8" fmla="*/ 239416 h 323722"/>
              <a:gd name="csX9" fmla="*/ 84221 w 205115"/>
              <a:gd name="csY9" fmla="*/ 316245 h 323722"/>
              <a:gd name="csX10" fmla="*/ 120514 w 205115"/>
              <a:gd name="csY10" fmla="*/ 316245 h 323722"/>
              <a:gd name="csX11" fmla="*/ 197344 w 205115"/>
              <a:gd name="csY11" fmla="*/ 239416 h 323722"/>
              <a:gd name="csX12" fmla="*/ 197797 w 205115"/>
              <a:gd name="csY12" fmla="*/ 202994 h 323722"/>
              <a:gd name="csX13" fmla="*/ 197636 w 205115"/>
              <a:gd name="csY13" fmla="*/ 202830 h 3237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05115" h="323722">
                <a:moveTo>
                  <a:pt x="197636" y="202830"/>
                </a:moveTo>
                <a:cubicBezTo>
                  <a:pt x="187593" y="192860"/>
                  <a:pt x="171387" y="192860"/>
                  <a:pt x="161344" y="202830"/>
                </a:cubicBezTo>
                <a:lnTo>
                  <a:pt x="132075" y="232099"/>
                </a:lnTo>
                <a:lnTo>
                  <a:pt x="132075" y="0"/>
                </a:lnTo>
                <a:lnTo>
                  <a:pt x="72953" y="0"/>
                </a:lnTo>
                <a:lnTo>
                  <a:pt x="72953" y="232391"/>
                </a:lnTo>
                <a:lnTo>
                  <a:pt x="43684" y="203123"/>
                </a:lnTo>
                <a:cubicBezTo>
                  <a:pt x="33663" y="193141"/>
                  <a:pt x="17447" y="193174"/>
                  <a:pt x="7465" y="203196"/>
                </a:cubicBezTo>
                <a:cubicBezTo>
                  <a:pt x="-2517" y="213218"/>
                  <a:pt x="-2484" y="229434"/>
                  <a:pt x="7538" y="239416"/>
                </a:cubicBezTo>
                <a:lnTo>
                  <a:pt x="84221" y="316245"/>
                </a:lnTo>
                <a:cubicBezTo>
                  <a:pt x="94265" y="326216"/>
                  <a:pt x="110471" y="326216"/>
                  <a:pt x="120514" y="316245"/>
                </a:cubicBezTo>
                <a:lnTo>
                  <a:pt x="197344" y="239416"/>
                </a:lnTo>
                <a:cubicBezTo>
                  <a:pt x="207526" y="229483"/>
                  <a:pt x="207730" y="213177"/>
                  <a:pt x="197797" y="202994"/>
                </a:cubicBezTo>
                <a:cubicBezTo>
                  <a:pt x="197745" y="202938"/>
                  <a:pt x="197690" y="202884"/>
                  <a:pt x="197636" y="202830"/>
                </a:cubicBezTo>
                <a:close/>
              </a:path>
            </a:pathLst>
          </a:custGeom>
          <a:solidFill>
            <a:schemeClr val="tx2"/>
          </a:solidFill>
          <a:ln w="1458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2" name="Freihandform: Form 31">
            <a:extLst>
              <a:ext uri="{FF2B5EF4-FFF2-40B4-BE49-F238E27FC236}">
                <a16:creationId xmlns:a16="http://schemas.microsoft.com/office/drawing/2014/main" id="{9CA7FEE0-3087-F8B4-4A10-22A987821227}"/>
              </a:ext>
            </a:extLst>
          </p:cNvPr>
          <p:cNvSpPr/>
          <p:nvPr/>
        </p:nvSpPr>
        <p:spPr>
          <a:xfrm>
            <a:off x="7010096" y="1440000"/>
            <a:ext cx="1112199" cy="1097565"/>
          </a:xfrm>
          <a:custGeom>
            <a:avLst/>
            <a:gdLst>
              <a:gd name="csX0" fmla="*/ 965858 w 1112199"/>
              <a:gd name="csY0" fmla="*/ 160976 h 1097565"/>
              <a:gd name="csX1" fmla="*/ 965858 w 1112199"/>
              <a:gd name="csY1" fmla="*/ 687808 h 1097565"/>
              <a:gd name="csX2" fmla="*/ 146342 w 1112199"/>
              <a:gd name="csY2" fmla="*/ 687808 h 1097565"/>
              <a:gd name="csX3" fmla="*/ 146342 w 1112199"/>
              <a:gd name="csY3" fmla="*/ 160976 h 1097565"/>
              <a:gd name="csX4" fmla="*/ 0 w 1112199"/>
              <a:gd name="csY4" fmla="*/ 746345 h 1097565"/>
              <a:gd name="csX5" fmla="*/ 29268 w 1112199"/>
              <a:gd name="csY5" fmla="*/ 775613 h 1097565"/>
              <a:gd name="csX6" fmla="*/ 476197 w 1112199"/>
              <a:gd name="csY6" fmla="*/ 775613 h 1097565"/>
              <a:gd name="csX7" fmla="*/ 251269 w 1112199"/>
              <a:gd name="csY7" fmla="*/ 1000541 h 1097565"/>
              <a:gd name="csX8" fmla="*/ 251269 w 1112199"/>
              <a:gd name="csY8" fmla="*/ 1041956 h 1097565"/>
              <a:gd name="csX9" fmla="*/ 292684 w 1112199"/>
              <a:gd name="csY9" fmla="*/ 1041956 h 1097565"/>
              <a:gd name="csX10" fmla="*/ 526832 w 1112199"/>
              <a:gd name="csY10" fmla="*/ 807808 h 1097565"/>
              <a:gd name="csX11" fmla="*/ 526832 w 1112199"/>
              <a:gd name="csY11" fmla="*/ 1068297 h 1097565"/>
              <a:gd name="csX12" fmla="*/ 556100 w 1112199"/>
              <a:gd name="csY12" fmla="*/ 1097566 h 1097565"/>
              <a:gd name="csX13" fmla="*/ 585368 w 1112199"/>
              <a:gd name="csY13" fmla="*/ 1068297 h 1097565"/>
              <a:gd name="csX14" fmla="*/ 585368 w 1112199"/>
              <a:gd name="csY14" fmla="*/ 808247 h 1097565"/>
              <a:gd name="csX15" fmla="*/ 819516 w 1112199"/>
              <a:gd name="csY15" fmla="*/ 1042395 h 1097565"/>
              <a:gd name="csX16" fmla="*/ 861150 w 1112199"/>
              <a:gd name="csY16" fmla="*/ 1042614 h 1097565"/>
              <a:gd name="csX17" fmla="*/ 861370 w 1112199"/>
              <a:gd name="csY17" fmla="*/ 1000980 h 1097565"/>
              <a:gd name="csX18" fmla="*/ 636003 w 1112199"/>
              <a:gd name="csY18" fmla="*/ 775613 h 1097565"/>
              <a:gd name="csX19" fmla="*/ 1082931 w 1112199"/>
              <a:gd name="csY19" fmla="*/ 775613 h 1097565"/>
              <a:gd name="csX20" fmla="*/ 1112200 w 1112199"/>
              <a:gd name="csY20" fmla="*/ 746345 h 1097565"/>
              <a:gd name="csX21" fmla="*/ 1082931 w 1112199"/>
              <a:gd name="csY21" fmla="*/ 717076 h 1097565"/>
              <a:gd name="csX22" fmla="*/ 1053663 w 1112199"/>
              <a:gd name="csY22" fmla="*/ 717076 h 1097565"/>
              <a:gd name="csX23" fmla="*/ 1053663 w 1112199"/>
              <a:gd name="csY23" fmla="*/ 117074 h 1097565"/>
              <a:gd name="csX24" fmla="*/ 1082931 w 1112199"/>
              <a:gd name="csY24" fmla="*/ 117074 h 1097565"/>
              <a:gd name="csX25" fmla="*/ 1112200 w 1112199"/>
              <a:gd name="csY25" fmla="*/ 87805 h 1097565"/>
              <a:gd name="csX26" fmla="*/ 1082931 w 1112199"/>
              <a:gd name="csY26" fmla="*/ 58537 h 1097565"/>
              <a:gd name="csX27" fmla="*/ 585368 w 1112199"/>
              <a:gd name="csY27" fmla="*/ 58537 h 1097565"/>
              <a:gd name="csX28" fmla="*/ 585368 w 1112199"/>
              <a:gd name="csY28" fmla="*/ 29268 h 1097565"/>
              <a:gd name="csX29" fmla="*/ 556100 w 1112199"/>
              <a:gd name="csY29" fmla="*/ 0 h 1097565"/>
              <a:gd name="csX30" fmla="*/ 526832 w 1112199"/>
              <a:gd name="csY30" fmla="*/ 29268 h 1097565"/>
              <a:gd name="csX31" fmla="*/ 526832 w 1112199"/>
              <a:gd name="csY31" fmla="*/ 58537 h 1097565"/>
              <a:gd name="csX32" fmla="*/ 29268 w 1112199"/>
              <a:gd name="csY32" fmla="*/ 58537 h 1097565"/>
              <a:gd name="csX33" fmla="*/ 0 w 1112199"/>
              <a:gd name="csY33" fmla="*/ 87805 h 1097565"/>
              <a:gd name="csX34" fmla="*/ 29268 w 1112199"/>
              <a:gd name="csY34" fmla="*/ 117074 h 1097565"/>
              <a:gd name="csX35" fmla="*/ 58537 w 1112199"/>
              <a:gd name="csY35" fmla="*/ 117074 h 1097565"/>
              <a:gd name="csX36" fmla="*/ 58537 w 1112199"/>
              <a:gd name="csY36" fmla="*/ 717076 h 1097565"/>
              <a:gd name="csX37" fmla="*/ 29268 w 1112199"/>
              <a:gd name="csY37" fmla="*/ 717076 h 1097565"/>
              <a:gd name="csX38" fmla="*/ 0 w 1112199"/>
              <a:gd name="csY38" fmla="*/ 746345 h 10975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112199" h="1097565">
                <a:moveTo>
                  <a:pt x="965858" y="160976"/>
                </a:moveTo>
                <a:lnTo>
                  <a:pt x="965858" y="687808"/>
                </a:lnTo>
                <a:lnTo>
                  <a:pt x="146342" y="687808"/>
                </a:lnTo>
                <a:lnTo>
                  <a:pt x="146342" y="160976"/>
                </a:lnTo>
                <a:close/>
                <a:moveTo>
                  <a:pt x="0" y="746345"/>
                </a:moveTo>
                <a:cubicBezTo>
                  <a:pt x="0" y="762510"/>
                  <a:pt x="13103" y="775613"/>
                  <a:pt x="29268" y="775613"/>
                </a:cubicBezTo>
                <a:lnTo>
                  <a:pt x="476197" y="775613"/>
                </a:lnTo>
                <a:lnTo>
                  <a:pt x="251269" y="1000541"/>
                </a:lnTo>
                <a:cubicBezTo>
                  <a:pt x="239833" y="1011977"/>
                  <a:pt x="239833" y="1030519"/>
                  <a:pt x="251269" y="1041956"/>
                </a:cubicBezTo>
                <a:cubicBezTo>
                  <a:pt x="262706" y="1053392"/>
                  <a:pt x="281248" y="1053392"/>
                  <a:pt x="292684" y="1041956"/>
                </a:cubicBezTo>
                <a:lnTo>
                  <a:pt x="526832" y="807808"/>
                </a:lnTo>
                <a:lnTo>
                  <a:pt x="526832" y="1068297"/>
                </a:lnTo>
                <a:cubicBezTo>
                  <a:pt x="526832" y="1084462"/>
                  <a:pt x="539935" y="1097566"/>
                  <a:pt x="556100" y="1097566"/>
                </a:cubicBezTo>
                <a:cubicBezTo>
                  <a:pt x="572265" y="1097566"/>
                  <a:pt x="585368" y="1084462"/>
                  <a:pt x="585368" y="1068297"/>
                </a:cubicBezTo>
                <a:lnTo>
                  <a:pt x="585368" y="808247"/>
                </a:lnTo>
                <a:lnTo>
                  <a:pt x="819516" y="1042395"/>
                </a:lnTo>
                <a:cubicBezTo>
                  <a:pt x="830952" y="1053953"/>
                  <a:pt x="849592" y="1054051"/>
                  <a:pt x="861150" y="1042614"/>
                </a:cubicBezTo>
                <a:cubicBezTo>
                  <a:pt x="872708" y="1031178"/>
                  <a:pt x="872806" y="1012538"/>
                  <a:pt x="861370" y="1000980"/>
                </a:cubicBezTo>
                <a:lnTo>
                  <a:pt x="636003" y="775613"/>
                </a:lnTo>
                <a:lnTo>
                  <a:pt x="1082931" y="775613"/>
                </a:lnTo>
                <a:cubicBezTo>
                  <a:pt x="1099096" y="775613"/>
                  <a:pt x="1112200" y="762510"/>
                  <a:pt x="1112200" y="746345"/>
                </a:cubicBezTo>
                <a:cubicBezTo>
                  <a:pt x="1112200" y="730180"/>
                  <a:pt x="1099096" y="717076"/>
                  <a:pt x="1082931" y="717076"/>
                </a:cubicBezTo>
                <a:lnTo>
                  <a:pt x="1053663" y="717076"/>
                </a:lnTo>
                <a:lnTo>
                  <a:pt x="1053663" y="117074"/>
                </a:lnTo>
                <a:lnTo>
                  <a:pt x="1082931" y="117074"/>
                </a:lnTo>
                <a:cubicBezTo>
                  <a:pt x="1099096" y="117074"/>
                  <a:pt x="1112200" y="103970"/>
                  <a:pt x="1112200" y="87805"/>
                </a:cubicBezTo>
                <a:cubicBezTo>
                  <a:pt x="1112200" y="71640"/>
                  <a:pt x="1099096" y="58537"/>
                  <a:pt x="1082931" y="58537"/>
                </a:cubicBezTo>
                <a:lnTo>
                  <a:pt x="585368" y="58537"/>
                </a:lnTo>
                <a:lnTo>
                  <a:pt x="585368" y="29268"/>
                </a:lnTo>
                <a:cubicBezTo>
                  <a:pt x="585368" y="13103"/>
                  <a:pt x="572265" y="0"/>
                  <a:pt x="556100" y="0"/>
                </a:cubicBezTo>
                <a:cubicBezTo>
                  <a:pt x="539935" y="0"/>
                  <a:pt x="526832" y="13103"/>
                  <a:pt x="526832" y="29268"/>
                </a:cubicBezTo>
                <a:lnTo>
                  <a:pt x="526832" y="58537"/>
                </a:lnTo>
                <a:lnTo>
                  <a:pt x="29268" y="58537"/>
                </a:lnTo>
                <a:cubicBezTo>
                  <a:pt x="13103" y="58537"/>
                  <a:pt x="0" y="71640"/>
                  <a:pt x="0" y="87805"/>
                </a:cubicBezTo>
                <a:cubicBezTo>
                  <a:pt x="0" y="103970"/>
                  <a:pt x="13103" y="117074"/>
                  <a:pt x="29268" y="117074"/>
                </a:cubicBezTo>
                <a:lnTo>
                  <a:pt x="58537" y="117074"/>
                </a:lnTo>
                <a:lnTo>
                  <a:pt x="58537" y="717076"/>
                </a:lnTo>
                <a:lnTo>
                  <a:pt x="29268" y="717076"/>
                </a:lnTo>
                <a:cubicBezTo>
                  <a:pt x="13103" y="717076"/>
                  <a:pt x="0" y="730180"/>
                  <a:pt x="0" y="746345"/>
                </a:cubicBezTo>
                <a:close/>
              </a:path>
            </a:pathLst>
          </a:custGeom>
          <a:solidFill>
            <a:schemeClr val="tx2"/>
          </a:solidFill>
          <a:ln w="1458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7FC3EFD4-D06A-2FF4-D0DE-6D7480D47202}"/>
              </a:ext>
            </a:extLst>
          </p:cNvPr>
          <p:cNvSpPr/>
          <p:nvPr/>
        </p:nvSpPr>
        <p:spPr>
          <a:xfrm>
            <a:off x="7302780" y="1732684"/>
            <a:ext cx="248781" cy="58536"/>
          </a:xfrm>
          <a:prstGeom prst="rect">
            <a:avLst/>
          </a:prstGeom>
          <a:solidFill>
            <a:schemeClr val="tx2"/>
          </a:solidFill>
          <a:ln w="1458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4" name="Freihandform: Form 33">
            <a:extLst>
              <a:ext uri="{FF2B5EF4-FFF2-40B4-BE49-F238E27FC236}">
                <a16:creationId xmlns:a16="http://schemas.microsoft.com/office/drawing/2014/main" id="{D3627FD7-42B9-FBDB-6230-F30248C68BCE}"/>
              </a:ext>
            </a:extLst>
          </p:cNvPr>
          <p:cNvSpPr/>
          <p:nvPr/>
        </p:nvSpPr>
        <p:spPr>
          <a:xfrm>
            <a:off x="7642293" y="1671220"/>
            <a:ext cx="216586" cy="178537"/>
          </a:xfrm>
          <a:custGeom>
            <a:avLst/>
            <a:gdLst>
              <a:gd name="csX0" fmla="*/ 216586 w 216586"/>
              <a:gd name="csY0" fmla="*/ 40976 h 178537"/>
              <a:gd name="csX1" fmla="*/ 175610 w 216586"/>
              <a:gd name="csY1" fmla="*/ 0 h 178537"/>
              <a:gd name="csX2" fmla="*/ 79025 w 216586"/>
              <a:gd name="csY2" fmla="*/ 96586 h 178537"/>
              <a:gd name="csX3" fmla="*/ 40976 w 216586"/>
              <a:gd name="csY3" fmla="*/ 58537 h 178537"/>
              <a:gd name="csX4" fmla="*/ 0 w 216586"/>
              <a:gd name="csY4" fmla="*/ 99513 h 178537"/>
              <a:gd name="csX5" fmla="*/ 79025 w 216586"/>
              <a:gd name="csY5" fmla="*/ 178537 h 178537"/>
              <a:gd name="csX6" fmla="*/ 216586 w 216586"/>
              <a:gd name="csY6" fmla="*/ 40976 h 1785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16586" h="178537">
                <a:moveTo>
                  <a:pt x="216586" y="40976"/>
                </a:moveTo>
                <a:lnTo>
                  <a:pt x="175610" y="0"/>
                </a:lnTo>
                <a:lnTo>
                  <a:pt x="79025" y="96586"/>
                </a:lnTo>
                <a:lnTo>
                  <a:pt x="40976" y="58537"/>
                </a:lnTo>
                <a:lnTo>
                  <a:pt x="0" y="99513"/>
                </a:lnTo>
                <a:lnTo>
                  <a:pt x="79025" y="178537"/>
                </a:lnTo>
                <a:lnTo>
                  <a:pt x="216586" y="40976"/>
                </a:lnTo>
                <a:close/>
              </a:path>
            </a:pathLst>
          </a:custGeom>
          <a:solidFill>
            <a:schemeClr val="accent3"/>
          </a:solidFill>
          <a:ln w="1458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440A2295-2A4A-2A54-76D4-CE3ABA4535B1}"/>
              </a:ext>
            </a:extLst>
          </p:cNvPr>
          <p:cNvSpPr/>
          <p:nvPr/>
        </p:nvSpPr>
        <p:spPr>
          <a:xfrm>
            <a:off x="7302780" y="1922929"/>
            <a:ext cx="248781" cy="58536"/>
          </a:xfrm>
          <a:prstGeom prst="rect">
            <a:avLst/>
          </a:prstGeom>
          <a:solidFill>
            <a:schemeClr val="tx2"/>
          </a:solidFill>
          <a:ln w="1458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6" name="Freihandform: Form 35">
            <a:extLst>
              <a:ext uri="{FF2B5EF4-FFF2-40B4-BE49-F238E27FC236}">
                <a16:creationId xmlns:a16="http://schemas.microsoft.com/office/drawing/2014/main" id="{D92515E0-D219-933F-5E14-A5B2380C29B4}"/>
              </a:ext>
            </a:extLst>
          </p:cNvPr>
          <p:cNvSpPr/>
          <p:nvPr/>
        </p:nvSpPr>
        <p:spPr>
          <a:xfrm>
            <a:off x="7642293" y="1861465"/>
            <a:ext cx="216586" cy="178537"/>
          </a:xfrm>
          <a:custGeom>
            <a:avLst/>
            <a:gdLst>
              <a:gd name="csX0" fmla="*/ 216586 w 216586"/>
              <a:gd name="csY0" fmla="*/ 40976 h 178537"/>
              <a:gd name="csX1" fmla="*/ 175610 w 216586"/>
              <a:gd name="csY1" fmla="*/ 0 h 178537"/>
              <a:gd name="csX2" fmla="*/ 79025 w 216586"/>
              <a:gd name="csY2" fmla="*/ 96586 h 178537"/>
              <a:gd name="csX3" fmla="*/ 40976 w 216586"/>
              <a:gd name="csY3" fmla="*/ 58537 h 178537"/>
              <a:gd name="csX4" fmla="*/ 0 w 216586"/>
              <a:gd name="csY4" fmla="*/ 99513 h 178537"/>
              <a:gd name="csX5" fmla="*/ 79025 w 216586"/>
              <a:gd name="csY5" fmla="*/ 178537 h 178537"/>
              <a:gd name="csX6" fmla="*/ 216586 w 216586"/>
              <a:gd name="csY6" fmla="*/ 40976 h 1785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16586" h="178537">
                <a:moveTo>
                  <a:pt x="216586" y="40976"/>
                </a:moveTo>
                <a:lnTo>
                  <a:pt x="175610" y="0"/>
                </a:lnTo>
                <a:lnTo>
                  <a:pt x="79025" y="96586"/>
                </a:lnTo>
                <a:lnTo>
                  <a:pt x="40976" y="58537"/>
                </a:lnTo>
                <a:lnTo>
                  <a:pt x="0" y="99513"/>
                </a:lnTo>
                <a:lnTo>
                  <a:pt x="79025" y="178537"/>
                </a:lnTo>
                <a:lnTo>
                  <a:pt x="216586" y="40976"/>
                </a:lnTo>
                <a:close/>
              </a:path>
            </a:pathLst>
          </a:custGeom>
          <a:solidFill>
            <a:schemeClr val="accent3"/>
          </a:solidFill>
          <a:ln w="1458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2ADBA26F-CC93-CB61-19C7-36ACE55C4812}"/>
              </a:ext>
            </a:extLst>
          </p:cNvPr>
          <p:cNvSpPr txBox="1"/>
          <p:nvPr/>
        </p:nvSpPr>
        <p:spPr>
          <a:xfrm>
            <a:off x="6992879" y="2582980"/>
            <a:ext cx="1298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“Platform” Concept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C9E43629-3122-3AF7-9330-78696FD96CD0}"/>
              </a:ext>
            </a:extLst>
          </p:cNvPr>
          <p:cNvSpPr txBox="1"/>
          <p:nvPr/>
        </p:nvSpPr>
        <p:spPr>
          <a:xfrm>
            <a:off x="8810416" y="2582980"/>
            <a:ext cx="1534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System</a:t>
            </a:r>
          </a:p>
          <a:p>
            <a:r>
              <a:rPr lang="en-US" dirty="0"/>
              <a:t>Development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7063CE30-B327-D5D9-8C98-C274C748C527}"/>
              </a:ext>
            </a:extLst>
          </p:cNvPr>
          <p:cNvGrpSpPr/>
          <p:nvPr/>
        </p:nvGrpSpPr>
        <p:grpSpPr>
          <a:xfrm>
            <a:off x="10346251" y="3593532"/>
            <a:ext cx="1404884" cy="1979006"/>
            <a:chOff x="10187043" y="4253607"/>
            <a:chExt cx="1404884" cy="1979006"/>
          </a:xfrm>
          <a:solidFill>
            <a:schemeClr val="tx2"/>
          </a:solidFill>
        </p:grpSpPr>
        <p:pic>
          <p:nvPicPr>
            <p:cNvPr id="10" name="Grafik 9" descr="Lieferung mit einfarbiger Füllung">
              <a:extLst>
                <a:ext uri="{FF2B5EF4-FFF2-40B4-BE49-F238E27FC236}">
                  <a16:creationId xmlns:a16="http://schemas.microsoft.com/office/drawing/2014/main" id="{0E45A6B6-71AD-BF65-2177-145AB04097F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0187043" y="4253607"/>
              <a:ext cx="1404884" cy="1404884"/>
            </a:xfrm>
            <a:prstGeom prst="rect">
              <a:avLst/>
            </a:prstGeom>
          </p:spPr>
        </p:pic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553A0D1F-EAAC-609F-5FDC-380BCED0694E}"/>
                </a:ext>
              </a:extLst>
            </p:cNvPr>
            <p:cNvSpPr txBox="1"/>
            <p:nvPr/>
          </p:nvSpPr>
          <p:spPr>
            <a:xfrm>
              <a:off x="10427692" y="5586282"/>
              <a:ext cx="10923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System Delivery</a:t>
              </a:r>
            </a:p>
          </p:txBody>
        </p: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B563F724-F450-0102-637B-27EDC21D8AB7}"/>
              </a:ext>
            </a:extLst>
          </p:cNvPr>
          <p:cNvGrpSpPr/>
          <p:nvPr/>
        </p:nvGrpSpPr>
        <p:grpSpPr>
          <a:xfrm>
            <a:off x="7414793" y="3593532"/>
            <a:ext cx="1707690" cy="1979006"/>
            <a:chOff x="7495658" y="4253607"/>
            <a:chExt cx="1707690" cy="1979006"/>
          </a:xfrm>
          <a:solidFill>
            <a:schemeClr val="tx2"/>
          </a:solidFill>
        </p:grpSpPr>
        <p:pic>
          <p:nvPicPr>
            <p:cNvPr id="17" name="Grafik 16" descr="Müll-verboten-Zeichen mit einfarbiger Füllung">
              <a:extLst>
                <a:ext uri="{FF2B5EF4-FFF2-40B4-BE49-F238E27FC236}">
                  <a16:creationId xmlns:a16="http://schemas.microsoft.com/office/drawing/2014/main" id="{D2341C15-9762-9B07-5975-3C0566ABCE0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60001" y="4253607"/>
              <a:ext cx="1404884" cy="1404884"/>
            </a:xfrm>
            <a:prstGeom prst="rect">
              <a:avLst/>
            </a:prstGeom>
          </p:spPr>
        </p:pic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77AFA413-0EBB-F7BC-C3AB-5DE21B6027AD}"/>
                </a:ext>
              </a:extLst>
            </p:cNvPr>
            <p:cNvSpPr txBox="1"/>
            <p:nvPr/>
          </p:nvSpPr>
          <p:spPr>
            <a:xfrm>
              <a:off x="7495658" y="5586282"/>
              <a:ext cx="17076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Platform maintenance?</a:t>
              </a:r>
            </a:p>
          </p:txBody>
        </p:sp>
      </p:grp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B254F5F6-BF0E-10ED-06A3-3B77DFEA7214}"/>
              </a:ext>
            </a:extLst>
          </p:cNvPr>
          <p:cNvGrpSpPr/>
          <p:nvPr/>
        </p:nvGrpSpPr>
        <p:grpSpPr>
          <a:xfrm rot="5400000">
            <a:off x="9040173" y="3043919"/>
            <a:ext cx="1157952" cy="1639789"/>
            <a:chOff x="8786387" y="2284708"/>
            <a:chExt cx="1157952" cy="1639789"/>
          </a:xfrm>
          <a:solidFill>
            <a:schemeClr val="tx2"/>
          </a:solidFill>
        </p:grpSpPr>
        <p:pic>
          <p:nvPicPr>
            <p:cNvPr id="24" name="Grafik 23" descr="Pfeil: Kurve im Uhrzeigersinn mit einfarbiger Füllung">
              <a:extLst>
                <a:ext uri="{FF2B5EF4-FFF2-40B4-BE49-F238E27FC236}">
                  <a16:creationId xmlns:a16="http://schemas.microsoft.com/office/drawing/2014/main" id="{0713787D-2DC2-D08D-A8B0-4847FFDF1EF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7990585">
              <a:off x="8797519" y="2777677"/>
              <a:ext cx="1146820" cy="1146820"/>
            </a:xfrm>
            <a:prstGeom prst="rect">
              <a:avLst/>
            </a:prstGeom>
          </p:spPr>
        </p:pic>
        <p:pic>
          <p:nvPicPr>
            <p:cNvPr id="25" name="Grafik 24" descr="Pfeil: Kurve im Uhrzeigersinn mit einfarbiger Füllung">
              <a:extLst>
                <a:ext uri="{FF2B5EF4-FFF2-40B4-BE49-F238E27FC236}">
                  <a16:creationId xmlns:a16="http://schemas.microsoft.com/office/drawing/2014/main" id="{FAF2F20D-6D67-F679-7B29-86F19F58C12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3609415" flipV="1">
              <a:off x="8786387" y="2284708"/>
              <a:ext cx="1146821" cy="1146821"/>
            </a:xfrm>
            <a:prstGeom prst="rect">
              <a:avLst/>
            </a:prstGeom>
          </p:spPr>
        </p:pic>
      </p:grpSp>
      <p:sp>
        <p:nvSpPr>
          <p:cNvPr id="29" name="Pfeil: nach rechts 28">
            <a:extLst>
              <a:ext uri="{FF2B5EF4-FFF2-40B4-BE49-F238E27FC236}">
                <a16:creationId xmlns:a16="http://schemas.microsoft.com/office/drawing/2014/main" id="{6001D088-5A86-2507-364D-98AF8D93790B}"/>
              </a:ext>
            </a:extLst>
          </p:cNvPr>
          <p:cNvSpPr/>
          <p:nvPr/>
        </p:nvSpPr>
        <p:spPr>
          <a:xfrm>
            <a:off x="8268638" y="1753443"/>
            <a:ext cx="694970" cy="369332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273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348269-0475-B8DA-0B8B-845DD5BEC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Platform as capability space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5EB469-FD98-DCC2-675D-99062178E1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99" y="1800000"/>
            <a:ext cx="5736001" cy="4320000"/>
          </a:xfrm>
        </p:spPr>
        <p:txBody>
          <a:bodyPr/>
          <a:lstStyle/>
          <a:p>
            <a:pPr marL="0" indent="0" fontAlgn="t">
              <a:buNone/>
            </a:pPr>
            <a:r>
              <a:rPr lang="de-DE" b="1" dirty="0"/>
              <a:t>Shift </a:t>
            </a:r>
            <a:r>
              <a:rPr lang="de-DE" b="1" dirty="0" err="1"/>
              <a:t>focus</a:t>
            </a:r>
            <a:r>
              <a:rPr lang="de-DE" b="1" dirty="0"/>
              <a:t> </a:t>
            </a:r>
            <a:r>
              <a:rPr lang="de-DE" b="1" dirty="0" err="1"/>
              <a:t>towards</a:t>
            </a:r>
            <a:r>
              <a:rPr lang="de-DE" b="1" dirty="0"/>
              <a:t> </a:t>
            </a:r>
            <a:r>
              <a:rPr lang="de-DE" b="1" dirty="0" err="1"/>
              <a:t>structural</a:t>
            </a:r>
            <a:r>
              <a:rPr lang="de-DE" b="1" dirty="0"/>
              <a:t> </a:t>
            </a:r>
            <a:r>
              <a:rPr lang="de-DE" b="1" dirty="0" err="1"/>
              <a:t>alignment</a:t>
            </a:r>
            <a:r>
              <a:rPr lang="de-DE" b="1" dirty="0"/>
              <a:t>!</a:t>
            </a:r>
            <a:endParaRPr lang="de-DE" dirty="0"/>
          </a:p>
          <a:p>
            <a:r>
              <a:rPr lang="en-US" b="1" dirty="0"/>
              <a:t>Capability</a:t>
            </a:r>
            <a:r>
              <a:rPr lang="en-US" dirty="0"/>
              <a:t> = </a:t>
            </a:r>
            <a:r>
              <a:rPr lang="de-DE" dirty="0"/>
              <a:t>The </a:t>
            </a:r>
            <a:r>
              <a:rPr lang="de-DE" dirty="0" err="1"/>
              <a:t>ability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execute</a:t>
            </a:r>
            <a:r>
              <a:rPr lang="de-DE" dirty="0"/>
              <a:t> a </a:t>
            </a:r>
            <a:r>
              <a:rPr lang="de-DE" dirty="0" err="1"/>
              <a:t>particular</a:t>
            </a:r>
            <a:r>
              <a:rPr lang="de-DE" dirty="0"/>
              <a:t> </a:t>
            </a:r>
            <a:r>
              <a:rPr lang="de-DE" dirty="0" err="1"/>
              <a:t>course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action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achieve</a:t>
            </a:r>
            <a:r>
              <a:rPr lang="de-DE" dirty="0"/>
              <a:t> a </a:t>
            </a:r>
            <a:r>
              <a:rPr lang="de-DE" dirty="0" err="1"/>
              <a:t>desired</a:t>
            </a:r>
            <a:r>
              <a:rPr lang="de-DE" dirty="0"/>
              <a:t> </a:t>
            </a:r>
            <a:r>
              <a:rPr lang="de-DE" dirty="0" err="1"/>
              <a:t>effect</a:t>
            </a:r>
            <a:r>
              <a:rPr lang="de-DE" dirty="0"/>
              <a:t>, </a:t>
            </a:r>
            <a:r>
              <a:rPr lang="de-DE" dirty="0" err="1"/>
              <a:t>under</a:t>
            </a:r>
            <a:r>
              <a:rPr lang="de-DE" dirty="0"/>
              <a:t> a </a:t>
            </a:r>
            <a:r>
              <a:rPr lang="de-DE" dirty="0" err="1"/>
              <a:t>specified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conditions</a:t>
            </a:r>
            <a:endParaRPr lang="de-DE" dirty="0"/>
          </a:p>
          <a:p>
            <a:r>
              <a:rPr lang="en-US" b="1" dirty="0"/>
              <a:t>Platform</a:t>
            </a:r>
            <a:r>
              <a:rPr lang="en-US" dirty="0"/>
              <a:t> = set of capabilities</a:t>
            </a:r>
          </a:p>
          <a:p>
            <a:r>
              <a:rPr lang="en-US" b="1" dirty="0"/>
              <a:t>Features</a:t>
            </a:r>
            <a:r>
              <a:rPr lang="en-US" dirty="0"/>
              <a:t> define variability of products</a:t>
            </a:r>
          </a:p>
          <a:p>
            <a:r>
              <a:rPr lang="en-US" b="1" dirty="0"/>
              <a:t>Products</a:t>
            </a:r>
            <a:r>
              <a:rPr lang="en-US" dirty="0"/>
              <a:t> = combinations of features</a:t>
            </a:r>
          </a:p>
          <a:p>
            <a:r>
              <a:rPr lang="en-US" dirty="0"/>
              <a:t>The platform evolves through products</a:t>
            </a:r>
            <a:endParaRPr lang="de-DE" dirty="0"/>
          </a:p>
          <a:p>
            <a:endParaRPr lang="en-US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B0CD5DA-21C0-2273-349E-FD03871D4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FA96-312F-4AFC-96E6-E4DDC7E79B51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9005161-FCC1-27C2-CADD-02F131369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91D44C3-9CD4-2C45-965E-72A08C9A8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12</a:t>
            </a:fld>
            <a:endParaRPr lang="en-US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5C8667A-D452-DA8A-5E66-6187D57435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How to ease the tension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42B622BF-182C-2B9D-3D42-EB682298B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0" y="5103402"/>
            <a:ext cx="5529939" cy="987976"/>
          </a:xfrm>
          <a:ln w="19050">
            <a:solidFill>
              <a:schemeClr val="accent6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A Platform provides the foundation for reuse</a:t>
            </a:r>
            <a:br>
              <a:rPr lang="en-US" b="1" dirty="0"/>
            </a:br>
            <a:r>
              <a:rPr lang="en-US" b="1" dirty="0"/>
              <a:t>&amp;</a:t>
            </a:r>
            <a:br>
              <a:rPr lang="en-US" b="1" dirty="0"/>
            </a:br>
            <a:r>
              <a:rPr lang="en-US" b="1" dirty="0"/>
              <a:t>Projects help evolve the platform</a:t>
            </a:r>
          </a:p>
        </p:txBody>
      </p:sp>
      <p:grpSp>
        <p:nvGrpSpPr>
          <p:cNvPr id="11" name="ee4p_icon_group">
            <a:extLst>
              <a:ext uri="{FF2B5EF4-FFF2-40B4-BE49-F238E27FC236}">
                <a16:creationId xmlns:a16="http://schemas.microsoft.com/office/drawing/2014/main" id="{7636BF63-20BB-1BAC-F973-E16D928C9076}"/>
              </a:ext>
            </a:extLst>
          </p:cNvPr>
          <p:cNvGrpSpPr>
            <a:grpSpLocks noChangeAspect="1"/>
          </p:cNvGrpSpPr>
          <p:nvPr/>
        </p:nvGrpSpPr>
        <p:grpSpPr>
          <a:xfrm>
            <a:off x="6963168" y="2167399"/>
            <a:ext cx="1792601" cy="1792601"/>
            <a:chOff x="4032000" y="2888999"/>
            <a:chExt cx="1080000" cy="1080000"/>
          </a:xfrm>
          <a:solidFill>
            <a:schemeClr val="tx2"/>
          </a:solidFill>
        </p:grpSpPr>
        <p:grpSp>
          <p:nvGrpSpPr>
            <p:cNvPr id="12" name="ee4p_icon_frame">
              <a:extLst>
                <a:ext uri="{FF2B5EF4-FFF2-40B4-BE49-F238E27FC236}">
                  <a16:creationId xmlns:a16="http://schemas.microsoft.com/office/drawing/2014/main" id="{1CDD8485-B221-DDF0-FFC4-7716072A9EA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32000" y="2888999"/>
              <a:ext cx="1080000" cy="1080000"/>
              <a:chOff x="4737100" y="1701800"/>
              <a:chExt cx="1098550" cy="1098550"/>
            </a:xfrm>
            <a:grpFill/>
          </p:grpSpPr>
          <p:cxnSp>
            <p:nvCxnSpPr>
              <p:cNvPr id="14" name="ee4p_icon_frame_top">
                <a:extLst>
                  <a:ext uri="{FF2B5EF4-FFF2-40B4-BE49-F238E27FC236}">
                    <a16:creationId xmlns:a16="http://schemas.microsoft.com/office/drawing/2014/main" id="{06795C01-5FA5-FB47-26DE-93E71240D882}"/>
                  </a:ext>
                </a:extLst>
              </p:cNvPr>
              <p:cNvCxnSpPr/>
              <p:nvPr/>
            </p:nvCxnSpPr>
            <p:spPr>
              <a:xfrm>
                <a:off x="4737100" y="1701800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ee4p_icon_frame_bottom">
                <a:extLst>
                  <a:ext uri="{FF2B5EF4-FFF2-40B4-BE49-F238E27FC236}">
                    <a16:creationId xmlns:a16="http://schemas.microsoft.com/office/drawing/2014/main" id="{0EBC541D-5A56-3EAE-4182-33E97EBC1C99}"/>
                  </a:ext>
                </a:extLst>
              </p:cNvPr>
              <p:cNvCxnSpPr/>
              <p:nvPr/>
            </p:nvCxnSpPr>
            <p:spPr>
              <a:xfrm>
                <a:off x="4737100" y="2800350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ee4p_icon_frame_left">
                <a:extLst>
                  <a:ext uri="{FF2B5EF4-FFF2-40B4-BE49-F238E27FC236}">
                    <a16:creationId xmlns:a16="http://schemas.microsoft.com/office/drawing/2014/main" id="{8C83EA38-C1FC-A658-3E38-99D239C3E8E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187825" y="2251075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ee4p_icon_frame_right">
                <a:extLst>
                  <a:ext uri="{FF2B5EF4-FFF2-40B4-BE49-F238E27FC236}">
                    <a16:creationId xmlns:a16="http://schemas.microsoft.com/office/drawing/2014/main" id="{22C4BAF6-B1E9-289B-C876-1526CAF64A7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286375" y="2251075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ee4p_icon">
              <a:extLst>
                <a:ext uri="{FF2B5EF4-FFF2-40B4-BE49-F238E27FC236}">
                  <a16:creationId xmlns:a16="http://schemas.microsoft.com/office/drawing/2014/main" id="{87537CC5-ECEC-FC92-D6C5-876938C9ED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5456" y="3184143"/>
              <a:ext cx="1013087" cy="489712"/>
            </a:xfrm>
            <a:custGeom>
              <a:avLst/>
              <a:gdLst>
                <a:gd name="connsiteX0" fmla="*/ 324612 w 1013087"/>
                <a:gd name="connsiteY0" fmla="*/ 348149 h 489712"/>
                <a:gd name="connsiteX1" fmla="*/ 324612 w 1013087"/>
                <a:gd name="connsiteY1" fmla="*/ 479552 h 489712"/>
                <a:gd name="connsiteX2" fmla="*/ 314452 w 1013087"/>
                <a:gd name="connsiteY2" fmla="*/ 489712 h 489712"/>
                <a:gd name="connsiteX3" fmla="*/ 202184 w 1013087"/>
                <a:gd name="connsiteY3" fmla="*/ 489712 h 489712"/>
                <a:gd name="connsiteX4" fmla="*/ 202184 w 1013087"/>
                <a:gd name="connsiteY4" fmla="*/ 469392 h 489712"/>
                <a:gd name="connsiteX5" fmla="*/ 304292 w 1013087"/>
                <a:gd name="connsiteY5" fmla="*/ 469392 h 489712"/>
                <a:gd name="connsiteX6" fmla="*/ 304292 w 1013087"/>
                <a:gd name="connsiteY6" fmla="*/ 358309 h 489712"/>
                <a:gd name="connsiteX7" fmla="*/ 20320 w 1013087"/>
                <a:gd name="connsiteY7" fmla="*/ 358309 h 489712"/>
                <a:gd name="connsiteX8" fmla="*/ 20320 w 1013087"/>
                <a:gd name="connsiteY8" fmla="*/ 469392 h 489712"/>
                <a:gd name="connsiteX9" fmla="*/ 144645 w 1013087"/>
                <a:gd name="connsiteY9" fmla="*/ 469392 h 489712"/>
                <a:gd name="connsiteX10" fmla="*/ 144645 w 1013087"/>
                <a:gd name="connsiteY10" fmla="*/ 489712 h 489712"/>
                <a:gd name="connsiteX11" fmla="*/ 10160 w 1013087"/>
                <a:gd name="connsiteY11" fmla="*/ 489712 h 489712"/>
                <a:gd name="connsiteX12" fmla="*/ 0 w 1013087"/>
                <a:gd name="connsiteY12" fmla="*/ 479552 h 489712"/>
                <a:gd name="connsiteX13" fmla="*/ 0 w 1013087"/>
                <a:gd name="connsiteY13" fmla="*/ 348149 h 489712"/>
                <a:gd name="connsiteX14" fmla="*/ 10160 w 1013087"/>
                <a:gd name="connsiteY14" fmla="*/ 337989 h 489712"/>
                <a:gd name="connsiteX15" fmla="*/ 314452 w 1013087"/>
                <a:gd name="connsiteY15" fmla="*/ 337989 h 489712"/>
                <a:gd name="connsiteX16" fmla="*/ 324612 w 1013087"/>
                <a:gd name="connsiteY16" fmla="*/ 348149 h 489712"/>
                <a:gd name="connsiteX17" fmla="*/ 1002928 w 1013087"/>
                <a:gd name="connsiteY17" fmla="*/ 337989 h 489712"/>
                <a:gd name="connsiteX18" fmla="*/ 830817 w 1013087"/>
                <a:gd name="connsiteY18" fmla="*/ 337989 h 489712"/>
                <a:gd name="connsiteX19" fmla="*/ 830817 w 1013087"/>
                <a:gd name="connsiteY19" fmla="*/ 358309 h 489712"/>
                <a:gd name="connsiteX20" fmla="*/ 992768 w 1013087"/>
                <a:gd name="connsiteY20" fmla="*/ 358309 h 489712"/>
                <a:gd name="connsiteX21" fmla="*/ 992768 w 1013087"/>
                <a:gd name="connsiteY21" fmla="*/ 469392 h 489712"/>
                <a:gd name="connsiteX22" fmla="*/ 708796 w 1013087"/>
                <a:gd name="connsiteY22" fmla="*/ 469392 h 489712"/>
                <a:gd name="connsiteX23" fmla="*/ 708796 w 1013087"/>
                <a:gd name="connsiteY23" fmla="*/ 358309 h 489712"/>
                <a:gd name="connsiteX24" fmla="*/ 794580 w 1013087"/>
                <a:gd name="connsiteY24" fmla="*/ 358309 h 489712"/>
                <a:gd name="connsiteX25" fmla="*/ 794580 w 1013087"/>
                <a:gd name="connsiteY25" fmla="*/ 337989 h 489712"/>
                <a:gd name="connsiteX26" fmla="*/ 698636 w 1013087"/>
                <a:gd name="connsiteY26" fmla="*/ 337989 h 489712"/>
                <a:gd name="connsiteX27" fmla="*/ 688476 w 1013087"/>
                <a:gd name="connsiteY27" fmla="*/ 348149 h 489712"/>
                <a:gd name="connsiteX28" fmla="*/ 688476 w 1013087"/>
                <a:gd name="connsiteY28" fmla="*/ 479552 h 489712"/>
                <a:gd name="connsiteX29" fmla="*/ 698636 w 1013087"/>
                <a:gd name="connsiteY29" fmla="*/ 489712 h 489712"/>
                <a:gd name="connsiteX30" fmla="*/ 1002928 w 1013087"/>
                <a:gd name="connsiteY30" fmla="*/ 489712 h 489712"/>
                <a:gd name="connsiteX31" fmla="*/ 1013088 w 1013087"/>
                <a:gd name="connsiteY31" fmla="*/ 479552 h 489712"/>
                <a:gd name="connsiteX32" fmla="*/ 1013088 w 1013087"/>
                <a:gd name="connsiteY32" fmla="*/ 348149 h 489712"/>
                <a:gd name="connsiteX33" fmla="*/ 1002928 w 1013087"/>
                <a:gd name="connsiteY33" fmla="*/ 337989 h 489712"/>
                <a:gd name="connsiteX34" fmla="*/ 668867 w 1013087"/>
                <a:gd name="connsiteY34" fmla="*/ 348149 h 489712"/>
                <a:gd name="connsiteX35" fmla="*/ 668867 w 1013087"/>
                <a:gd name="connsiteY35" fmla="*/ 479552 h 489712"/>
                <a:gd name="connsiteX36" fmla="*/ 658707 w 1013087"/>
                <a:gd name="connsiteY36" fmla="*/ 489712 h 489712"/>
                <a:gd name="connsiteX37" fmla="*/ 354381 w 1013087"/>
                <a:gd name="connsiteY37" fmla="*/ 489712 h 489712"/>
                <a:gd name="connsiteX38" fmla="*/ 344221 w 1013087"/>
                <a:gd name="connsiteY38" fmla="*/ 479552 h 489712"/>
                <a:gd name="connsiteX39" fmla="*/ 344221 w 1013087"/>
                <a:gd name="connsiteY39" fmla="*/ 348149 h 489712"/>
                <a:gd name="connsiteX40" fmla="*/ 354381 w 1013087"/>
                <a:gd name="connsiteY40" fmla="*/ 337989 h 489712"/>
                <a:gd name="connsiteX41" fmla="*/ 658707 w 1013087"/>
                <a:gd name="connsiteY41" fmla="*/ 337989 h 489712"/>
                <a:gd name="connsiteX42" fmla="*/ 668867 w 1013087"/>
                <a:gd name="connsiteY42" fmla="*/ 348149 h 489712"/>
                <a:gd name="connsiteX43" fmla="*/ 648547 w 1013087"/>
                <a:gd name="connsiteY43" fmla="*/ 358309 h 489712"/>
                <a:gd name="connsiteX44" fmla="*/ 364541 w 1013087"/>
                <a:gd name="connsiteY44" fmla="*/ 358309 h 489712"/>
                <a:gd name="connsiteX45" fmla="*/ 364541 w 1013087"/>
                <a:gd name="connsiteY45" fmla="*/ 469392 h 489712"/>
                <a:gd name="connsiteX46" fmla="*/ 648547 w 1013087"/>
                <a:gd name="connsiteY46" fmla="*/ 469392 h 489712"/>
                <a:gd name="connsiteX47" fmla="*/ 344221 w 1013087"/>
                <a:gd name="connsiteY47" fmla="*/ 141563 h 489712"/>
                <a:gd name="connsiteX48" fmla="*/ 344221 w 1013087"/>
                <a:gd name="connsiteY48" fmla="*/ 10160 h 489712"/>
                <a:gd name="connsiteX49" fmla="*/ 354381 w 1013087"/>
                <a:gd name="connsiteY49" fmla="*/ 0 h 489712"/>
                <a:gd name="connsiteX50" fmla="*/ 658707 w 1013087"/>
                <a:gd name="connsiteY50" fmla="*/ 0 h 489712"/>
                <a:gd name="connsiteX51" fmla="*/ 668867 w 1013087"/>
                <a:gd name="connsiteY51" fmla="*/ 10160 h 489712"/>
                <a:gd name="connsiteX52" fmla="*/ 668867 w 1013087"/>
                <a:gd name="connsiteY52" fmla="*/ 141563 h 489712"/>
                <a:gd name="connsiteX53" fmla="*/ 658707 w 1013087"/>
                <a:gd name="connsiteY53" fmla="*/ 151723 h 489712"/>
                <a:gd name="connsiteX54" fmla="*/ 354381 w 1013087"/>
                <a:gd name="connsiteY54" fmla="*/ 151723 h 489712"/>
                <a:gd name="connsiteX55" fmla="*/ 344221 w 1013087"/>
                <a:gd name="connsiteY55" fmla="*/ 141563 h 489712"/>
                <a:gd name="connsiteX56" fmla="*/ 364541 w 1013087"/>
                <a:gd name="connsiteY56" fmla="*/ 131403 h 489712"/>
                <a:gd name="connsiteX57" fmla="*/ 648547 w 1013087"/>
                <a:gd name="connsiteY57" fmla="*/ 131403 h 489712"/>
                <a:gd name="connsiteX58" fmla="*/ 648547 w 1013087"/>
                <a:gd name="connsiteY58" fmla="*/ 20320 h 489712"/>
                <a:gd name="connsiteX59" fmla="*/ 364541 w 1013087"/>
                <a:gd name="connsiteY59" fmla="*/ 20320 h 489712"/>
                <a:gd name="connsiteX60" fmla="*/ 526525 w 1013087"/>
                <a:gd name="connsiteY60" fmla="*/ 168995 h 489712"/>
                <a:gd name="connsiteX61" fmla="*/ 830817 w 1013087"/>
                <a:gd name="connsiteY61" fmla="*/ 168995 h 489712"/>
                <a:gd name="connsiteX62" fmla="*/ 840977 w 1013087"/>
                <a:gd name="connsiteY62" fmla="*/ 179155 h 489712"/>
                <a:gd name="connsiteX63" fmla="*/ 840977 w 1013087"/>
                <a:gd name="connsiteY63" fmla="*/ 310557 h 489712"/>
                <a:gd name="connsiteX64" fmla="*/ 830817 w 1013087"/>
                <a:gd name="connsiteY64" fmla="*/ 320717 h 489712"/>
                <a:gd name="connsiteX65" fmla="*/ 526525 w 1013087"/>
                <a:gd name="connsiteY65" fmla="*/ 320717 h 489712"/>
                <a:gd name="connsiteX66" fmla="*/ 516365 w 1013087"/>
                <a:gd name="connsiteY66" fmla="*/ 310557 h 489712"/>
                <a:gd name="connsiteX67" fmla="*/ 516365 w 1013087"/>
                <a:gd name="connsiteY67" fmla="*/ 179155 h 489712"/>
                <a:gd name="connsiteX68" fmla="*/ 526525 w 1013087"/>
                <a:gd name="connsiteY68" fmla="*/ 168995 h 489712"/>
                <a:gd name="connsiteX69" fmla="*/ 536685 w 1013087"/>
                <a:gd name="connsiteY69" fmla="*/ 300397 h 489712"/>
                <a:gd name="connsiteX70" fmla="*/ 820657 w 1013087"/>
                <a:gd name="connsiteY70" fmla="*/ 300397 h 489712"/>
                <a:gd name="connsiteX71" fmla="*/ 820657 w 1013087"/>
                <a:gd name="connsiteY71" fmla="*/ 189315 h 489712"/>
                <a:gd name="connsiteX72" fmla="*/ 536685 w 1013087"/>
                <a:gd name="connsiteY72" fmla="*/ 189315 h 489712"/>
                <a:gd name="connsiteX73" fmla="*/ 172110 w 1013087"/>
                <a:gd name="connsiteY73" fmla="*/ 310557 h 489712"/>
                <a:gd name="connsiteX74" fmla="*/ 172110 w 1013087"/>
                <a:gd name="connsiteY74" fmla="*/ 179155 h 489712"/>
                <a:gd name="connsiteX75" fmla="*/ 182270 w 1013087"/>
                <a:gd name="connsiteY75" fmla="*/ 168995 h 489712"/>
                <a:gd name="connsiteX76" fmla="*/ 486562 w 1013087"/>
                <a:gd name="connsiteY76" fmla="*/ 168995 h 489712"/>
                <a:gd name="connsiteX77" fmla="*/ 496722 w 1013087"/>
                <a:gd name="connsiteY77" fmla="*/ 179155 h 489712"/>
                <a:gd name="connsiteX78" fmla="*/ 496722 w 1013087"/>
                <a:gd name="connsiteY78" fmla="*/ 310557 h 489712"/>
                <a:gd name="connsiteX79" fmla="*/ 486562 w 1013087"/>
                <a:gd name="connsiteY79" fmla="*/ 320717 h 489712"/>
                <a:gd name="connsiteX80" fmla="*/ 182270 w 1013087"/>
                <a:gd name="connsiteY80" fmla="*/ 320717 h 489712"/>
                <a:gd name="connsiteX81" fmla="*/ 172110 w 1013087"/>
                <a:gd name="connsiteY81" fmla="*/ 310557 h 489712"/>
                <a:gd name="connsiteX82" fmla="*/ 192430 w 1013087"/>
                <a:gd name="connsiteY82" fmla="*/ 300397 h 489712"/>
                <a:gd name="connsiteX83" fmla="*/ 476402 w 1013087"/>
                <a:gd name="connsiteY83" fmla="*/ 300397 h 489712"/>
                <a:gd name="connsiteX84" fmla="*/ 476402 w 1013087"/>
                <a:gd name="connsiteY84" fmla="*/ 189315 h 489712"/>
                <a:gd name="connsiteX85" fmla="*/ 192430 w 1013087"/>
                <a:gd name="connsiteY85" fmla="*/ 189315 h 48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013087" h="489712">
                  <a:moveTo>
                    <a:pt x="324612" y="348149"/>
                  </a:moveTo>
                  <a:lnTo>
                    <a:pt x="324612" y="479552"/>
                  </a:lnTo>
                  <a:cubicBezTo>
                    <a:pt x="324612" y="485164"/>
                    <a:pt x="320063" y="489712"/>
                    <a:pt x="314452" y="489712"/>
                  </a:cubicBezTo>
                  <a:lnTo>
                    <a:pt x="202184" y="489712"/>
                  </a:lnTo>
                  <a:lnTo>
                    <a:pt x="202184" y="469392"/>
                  </a:lnTo>
                  <a:lnTo>
                    <a:pt x="304292" y="469392"/>
                  </a:lnTo>
                  <a:lnTo>
                    <a:pt x="304292" y="358309"/>
                  </a:lnTo>
                  <a:lnTo>
                    <a:pt x="20320" y="358309"/>
                  </a:lnTo>
                  <a:lnTo>
                    <a:pt x="20320" y="469392"/>
                  </a:lnTo>
                  <a:lnTo>
                    <a:pt x="144645" y="469392"/>
                  </a:lnTo>
                  <a:lnTo>
                    <a:pt x="144645" y="489712"/>
                  </a:lnTo>
                  <a:lnTo>
                    <a:pt x="10160" y="489712"/>
                  </a:lnTo>
                  <a:cubicBezTo>
                    <a:pt x="4549" y="489712"/>
                    <a:pt x="0" y="485164"/>
                    <a:pt x="0" y="479552"/>
                  </a:cubicBezTo>
                  <a:lnTo>
                    <a:pt x="0" y="348149"/>
                  </a:lnTo>
                  <a:cubicBezTo>
                    <a:pt x="0" y="342538"/>
                    <a:pt x="4549" y="337989"/>
                    <a:pt x="10160" y="337989"/>
                  </a:cubicBezTo>
                  <a:lnTo>
                    <a:pt x="314452" y="337989"/>
                  </a:lnTo>
                  <a:cubicBezTo>
                    <a:pt x="320063" y="337989"/>
                    <a:pt x="324612" y="342538"/>
                    <a:pt x="324612" y="348149"/>
                  </a:cubicBezTo>
                  <a:close/>
                  <a:moveTo>
                    <a:pt x="1002928" y="337989"/>
                  </a:moveTo>
                  <a:lnTo>
                    <a:pt x="830817" y="337989"/>
                  </a:lnTo>
                  <a:lnTo>
                    <a:pt x="830817" y="358309"/>
                  </a:lnTo>
                  <a:lnTo>
                    <a:pt x="992768" y="358309"/>
                  </a:lnTo>
                  <a:lnTo>
                    <a:pt x="992768" y="469392"/>
                  </a:lnTo>
                  <a:lnTo>
                    <a:pt x="708796" y="469392"/>
                  </a:lnTo>
                  <a:lnTo>
                    <a:pt x="708796" y="358309"/>
                  </a:lnTo>
                  <a:lnTo>
                    <a:pt x="794580" y="358309"/>
                  </a:lnTo>
                  <a:lnTo>
                    <a:pt x="794580" y="337989"/>
                  </a:lnTo>
                  <a:lnTo>
                    <a:pt x="698636" y="337989"/>
                  </a:lnTo>
                  <a:cubicBezTo>
                    <a:pt x="693024" y="337989"/>
                    <a:pt x="688476" y="342538"/>
                    <a:pt x="688476" y="348149"/>
                  </a:cubicBezTo>
                  <a:lnTo>
                    <a:pt x="688476" y="479552"/>
                  </a:lnTo>
                  <a:cubicBezTo>
                    <a:pt x="688476" y="485164"/>
                    <a:pt x="693024" y="489712"/>
                    <a:pt x="698636" y="489712"/>
                  </a:cubicBezTo>
                  <a:lnTo>
                    <a:pt x="1002928" y="489712"/>
                  </a:lnTo>
                  <a:cubicBezTo>
                    <a:pt x="1008539" y="489712"/>
                    <a:pt x="1013088" y="485164"/>
                    <a:pt x="1013088" y="479552"/>
                  </a:cubicBezTo>
                  <a:lnTo>
                    <a:pt x="1013088" y="348149"/>
                  </a:lnTo>
                  <a:cubicBezTo>
                    <a:pt x="1013088" y="342538"/>
                    <a:pt x="1008539" y="337989"/>
                    <a:pt x="1002928" y="337989"/>
                  </a:cubicBezTo>
                  <a:close/>
                  <a:moveTo>
                    <a:pt x="668867" y="348149"/>
                  </a:moveTo>
                  <a:lnTo>
                    <a:pt x="668867" y="479552"/>
                  </a:lnTo>
                  <a:cubicBezTo>
                    <a:pt x="668867" y="485164"/>
                    <a:pt x="664318" y="489712"/>
                    <a:pt x="658707" y="489712"/>
                  </a:cubicBezTo>
                  <a:lnTo>
                    <a:pt x="354381" y="489712"/>
                  </a:lnTo>
                  <a:cubicBezTo>
                    <a:pt x="348769" y="489712"/>
                    <a:pt x="344221" y="485164"/>
                    <a:pt x="344221" y="479552"/>
                  </a:cubicBezTo>
                  <a:lnTo>
                    <a:pt x="344221" y="348149"/>
                  </a:lnTo>
                  <a:cubicBezTo>
                    <a:pt x="344221" y="342538"/>
                    <a:pt x="348769" y="337989"/>
                    <a:pt x="354381" y="337989"/>
                  </a:cubicBezTo>
                  <a:lnTo>
                    <a:pt x="658707" y="337989"/>
                  </a:lnTo>
                  <a:cubicBezTo>
                    <a:pt x="664318" y="337989"/>
                    <a:pt x="668867" y="342538"/>
                    <a:pt x="668867" y="348149"/>
                  </a:cubicBezTo>
                  <a:close/>
                  <a:moveTo>
                    <a:pt x="648547" y="358309"/>
                  </a:moveTo>
                  <a:lnTo>
                    <a:pt x="364541" y="358309"/>
                  </a:lnTo>
                  <a:lnTo>
                    <a:pt x="364541" y="469392"/>
                  </a:lnTo>
                  <a:lnTo>
                    <a:pt x="648547" y="469392"/>
                  </a:lnTo>
                  <a:close/>
                  <a:moveTo>
                    <a:pt x="344221" y="141563"/>
                  </a:moveTo>
                  <a:lnTo>
                    <a:pt x="344221" y="10160"/>
                  </a:lnTo>
                  <a:cubicBezTo>
                    <a:pt x="344221" y="4549"/>
                    <a:pt x="348769" y="0"/>
                    <a:pt x="354381" y="0"/>
                  </a:cubicBezTo>
                  <a:lnTo>
                    <a:pt x="658707" y="0"/>
                  </a:lnTo>
                  <a:cubicBezTo>
                    <a:pt x="664318" y="0"/>
                    <a:pt x="668867" y="4549"/>
                    <a:pt x="668867" y="10160"/>
                  </a:cubicBezTo>
                  <a:lnTo>
                    <a:pt x="668867" y="141563"/>
                  </a:lnTo>
                  <a:cubicBezTo>
                    <a:pt x="668867" y="147174"/>
                    <a:pt x="664318" y="151723"/>
                    <a:pt x="658707" y="151723"/>
                  </a:cubicBezTo>
                  <a:lnTo>
                    <a:pt x="354381" y="151723"/>
                  </a:lnTo>
                  <a:cubicBezTo>
                    <a:pt x="348769" y="151723"/>
                    <a:pt x="344221" y="147174"/>
                    <a:pt x="344221" y="141563"/>
                  </a:cubicBezTo>
                  <a:close/>
                  <a:moveTo>
                    <a:pt x="364541" y="131403"/>
                  </a:moveTo>
                  <a:lnTo>
                    <a:pt x="648547" y="131403"/>
                  </a:lnTo>
                  <a:lnTo>
                    <a:pt x="648547" y="20320"/>
                  </a:lnTo>
                  <a:lnTo>
                    <a:pt x="364541" y="20320"/>
                  </a:lnTo>
                  <a:close/>
                  <a:moveTo>
                    <a:pt x="526525" y="168995"/>
                  </a:moveTo>
                  <a:lnTo>
                    <a:pt x="830817" y="168995"/>
                  </a:lnTo>
                  <a:cubicBezTo>
                    <a:pt x="836429" y="168995"/>
                    <a:pt x="840977" y="173543"/>
                    <a:pt x="840977" y="179155"/>
                  </a:cubicBezTo>
                  <a:lnTo>
                    <a:pt x="840977" y="310557"/>
                  </a:lnTo>
                  <a:cubicBezTo>
                    <a:pt x="840977" y="316169"/>
                    <a:pt x="836429" y="320717"/>
                    <a:pt x="830817" y="320717"/>
                  </a:cubicBezTo>
                  <a:lnTo>
                    <a:pt x="526525" y="320717"/>
                  </a:lnTo>
                  <a:cubicBezTo>
                    <a:pt x="520913" y="320717"/>
                    <a:pt x="516365" y="316169"/>
                    <a:pt x="516365" y="310557"/>
                  </a:cubicBezTo>
                  <a:lnTo>
                    <a:pt x="516365" y="179155"/>
                  </a:lnTo>
                  <a:cubicBezTo>
                    <a:pt x="516365" y="173543"/>
                    <a:pt x="520913" y="168995"/>
                    <a:pt x="526525" y="168995"/>
                  </a:cubicBezTo>
                  <a:close/>
                  <a:moveTo>
                    <a:pt x="536685" y="300397"/>
                  </a:moveTo>
                  <a:lnTo>
                    <a:pt x="820657" y="300397"/>
                  </a:lnTo>
                  <a:lnTo>
                    <a:pt x="820657" y="189315"/>
                  </a:lnTo>
                  <a:lnTo>
                    <a:pt x="536685" y="189315"/>
                  </a:lnTo>
                  <a:close/>
                  <a:moveTo>
                    <a:pt x="172110" y="310557"/>
                  </a:moveTo>
                  <a:lnTo>
                    <a:pt x="172110" y="179155"/>
                  </a:lnTo>
                  <a:cubicBezTo>
                    <a:pt x="172110" y="173543"/>
                    <a:pt x="176659" y="168995"/>
                    <a:pt x="182270" y="168995"/>
                  </a:cubicBezTo>
                  <a:lnTo>
                    <a:pt x="486562" y="168995"/>
                  </a:lnTo>
                  <a:cubicBezTo>
                    <a:pt x="492174" y="168995"/>
                    <a:pt x="496722" y="173543"/>
                    <a:pt x="496722" y="179155"/>
                  </a:cubicBezTo>
                  <a:lnTo>
                    <a:pt x="496722" y="310557"/>
                  </a:lnTo>
                  <a:cubicBezTo>
                    <a:pt x="496722" y="316169"/>
                    <a:pt x="492174" y="320717"/>
                    <a:pt x="486562" y="320717"/>
                  </a:cubicBezTo>
                  <a:lnTo>
                    <a:pt x="182270" y="320717"/>
                  </a:lnTo>
                  <a:cubicBezTo>
                    <a:pt x="176659" y="320717"/>
                    <a:pt x="172110" y="316169"/>
                    <a:pt x="172110" y="310557"/>
                  </a:cubicBezTo>
                  <a:close/>
                  <a:moveTo>
                    <a:pt x="192430" y="300397"/>
                  </a:moveTo>
                  <a:lnTo>
                    <a:pt x="476402" y="300397"/>
                  </a:lnTo>
                  <a:lnTo>
                    <a:pt x="476402" y="189315"/>
                  </a:lnTo>
                  <a:lnTo>
                    <a:pt x="192430" y="189315"/>
                  </a:lnTo>
                  <a:close/>
                </a:path>
              </a:pathLst>
            </a:custGeom>
            <a:grpFill/>
            <a:ln w="33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5" name="ee4p_icon_group">
            <a:extLst>
              <a:ext uri="{FF2B5EF4-FFF2-40B4-BE49-F238E27FC236}">
                <a16:creationId xmlns:a16="http://schemas.microsoft.com/office/drawing/2014/main" id="{75B743C3-0357-2EB5-D5D1-CC7E0E0B0F0A}"/>
              </a:ext>
            </a:extLst>
          </p:cNvPr>
          <p:cNvGrpSpPr>
            <a:grpSpLocks noChangeAspect="1"/>
          </p:cNvGrpSpPr>
          <p:nvPr/>
        </p:nvGrpSpPr>
        <p:grpSpPr>
          <a:xfrm>
            <a:off x="9683620" y="3050236"/>
            <a:ext cx="1577776" cy="1577776"/>
            <a:chOff x="4032000" y="2888922"/>
            <a:chExt cx="1080000" cy="1080000"/>
          </a:xfrm>
          <a:solidFill>
            <a:schemeClr val="tx2"/>
          </a:solidFill>
        </p:grpSpPr>
        <p:grpSp>
          <p:nvGrpSpPr>
            <p:cNvPr id="26" name="ee4p_icon_frame">
              <a:extLst>
                <a:ext uri="{FF2B5EF4-FFF2-40B4-BE49-F238E27FC236}">
                  <a16:creationId xmlns:a16="http://schemas.microsoft.com/office/drawing/2014/main" id="{4DD27B3B-39E1-5FDB-A910-B1C851ACD26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32000" y="2888922"/>
              <a:ext cx="1080000" cy="1080000"/>
              <a:chOff x="4737100" y="1701800"/>
              <a:chExt cx="1098550" cy="1098550"/>
            </a:xfrm>
            <a:grpFill/>
          </p:grpSpPr>
          <p:cxnSp>
            <p:nvCxnSpPr>
              <p:cNvPr id="28" name="ee4p_icon_frame_top">
                <a:extLst>
                  <a:ext uri="{FF2B5EF4-FFF2-40B4-BE49-F238E27FC236}">
                    <a16:creationId xmlns:a16="http://schemas.microsoft.com/office/drawing/2014/main" id="{29601779-0941-5EFE-84CE-8D82A236CB8E}"/>
                  </a:ext>
                </a:extLst>
              </p:cNvPr>
              <p:cNvCxnSpPr/>
              <p:nvPr/>
            </p:nvCxnSpPr>
            <p:spPr>
              <a:xfrm>
                <a:off x="4737100" y="1701800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ee4p_icon_frame_bottom">
                <a:extLst>
                  <a:ext uri="{FF2B5EF4-FFF2-40B4-BE49-F238E27FC236}">
                    <a16:creationId xmlns:a16="http://schemas.microsoft.com/office/drawing/2014/main" id="{54C2DF66-5CD3-7306-E82A-80B0E674DEDC}"/>
                  </a:ext>
                </a:extLst>
              </p:cNvPr>
              <p:cNvCxnSpPr/>
              <p:nvPr/>
            </p:nvCxnSpPr>
            <p:spPr>
              <a:xfrm>
                <a:off x="4737100" y="2800350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ee4p_icon_frame_left">
                <a:extLst>
                  <a:ext uri="{FF2B5EF4-FFF2-40B4-BE49-F238E27FC236}">
                    <a16:creationId xmlns:a16="http://schemas.microsoft.com/office/drawing/2014/main" id="{96B53FAF-2141-46DB-4CE7-ED5BFEB1EF4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187825" y="2251075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ee4p_icon_frame_right">
                <a:extLst>
                  <a:ext uri="{FF2B5EF4-FFF2-40B4-BE49-F238E27FC236}">
                    <a16:creationId xmlns:a16="http://schemas.microsoft.com/office/drawing/2014/main" id="{7D7EE52B-CEA5-21F8-AE52-54F3121781F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286375" y="2251075"/>
                <a:ext cx="1098550" cy="0"/>
              </a:xfrm>
              <a:prstGeom prst="line">
                <a:avLst/>
              </a:prstGeom>
              <a:grpFill/>
              <a:ln w="0" cap="sq">
                <a:noFill/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ee4p_icon">
              <a:extLst>
                <a:ext uri="{FF2B5EF4-FFF2-40B4-BE49-F238E27FC236}">
                  <a16:creationId xmlns:a16="http://schemas.microsoft.com/office/drawing/2014/main" id="{BFFDCB59-4F1F-C903-5051-031F1B9DBB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4000" y="2994843"/>
              <a:ext cx="1016000" cy="868158"/>
            </a:xfrm>
            <a:custGeom>
              <a:avLst/>
              <a:gdLst>
                <a:gd name="connsiteX0" fmla="*/ 976376 w 1016000"/>
                <a:gd name="connsiteY0" fmla="*/ 847974 h 868158"/>
                <a:gd name="connsiteX1" fmla="*/ 976376 w 1016000"/>
                <a:gd name="connsiteY1" fmla="*/ 799917 h 868158"/>
                <a:gd name="connsiteX2" fmla="*/ 966216 w 1016000"/>
                <a:gd name="connsiteY2" fmla="*/ 789757 h 868158"/>
                <a:gd name="connsiteX3" fmla="*/ 923104 w 1016000"/>
                <a:gd name="connsiteY3" fmla="*/ 789757 h 868158"/>
                <a:gd name="connsiteX4" fmla="*/ 923104 w 1016000"/>
                <a:gd name="connsiteY4" fmla="*/ 404151 h 868158"/>
                <a:gd name="connsiteX5" fmla="*/ 941493 w 1016000"/>
                <a:gd name="connsiteY5" fmla="*/ 404151 h 868158"/>
                <a:gd name="connsiteX6" fmla="*/ 951653 w 1016000"/>
                <a:gd name="connsiteY6" fmla="*/ 393991 h 868158"/>
                <a:gd name="connsiteX7" fmla="*/ 951653 w 1016000"/>
                <a:gd name="connsiteY7" fmla="*/ 318163 h 868158"/>
                <a:gd name="connsiteX8" fmla="*/ 949215 w 1016000"/>
                <a:gd name="connsiteY8" fmla="*/ 311661 h 868158"/>
                <a:gd name="connsiteX9" fmla="*/ 949215 w 1016000"/>
                <a:gd name="connsiteY9" fmla="*/ 311661 h 868158"/>
                <a:gd name="connsiteX10" fmla="*/ 872270 w 1016000"/>
                <a:gd name="connsiteY10" fmla="*/ 219815 h 868158"/>
                <a:gd name="connsiteX11" fmla="*/ 872270 w 1016000"/>
                <a:gd name="connsiteY11" fmla="*/ 170911 h 868158"/>
                <a:gd name="connsiteX12" fmla="*/ 901192 w 1016000"/>
                <a:gd name="connsiteY12" fmla="*/ 188183 h 868158"/>
                <a:gd name="connsiteX13" fmla="*/ 886494 w 1016000"/>
                <a:gd name="connsiteY13" fmla="*/ 196819 h 868158"/>
                <a:gd name="connsiteX14" fmla="*/ 896654 w 1016000"/>
                <a:gd name="connsiteY14" fmla="*/ 214362 h 868158"/>
                <a:gd name="connsiteX15" fmla="*/ 926287 w 1016000"/>
                <a:gd name="connsiteY15" fmla="*/ 197090 h 868158"/>
                <a:gd name="connsiteX16" fmla="*/ 931333 w 1016000"/>
                <a:gd name="connsiteY16" fmla="*/ 188285 h 868158"/>
                <a:gd name="connsiteX17" fmla="*/ 926389 w 1016000"/>
                <a:gd name="connsiteY17" fmla="*/ 179547 h 868158"/>
                <a:gd name="connsiteX18" fmla="*/ 867325 w 1016000"/>
                <a:gd name="connsiteY18" fmla="*/ 144292 h 868158"/>
                <a:gd name="connsiteX19" fmla="*/ 853389 w 1016000"/>
                <a:gd name="connsiteY19" fmla="*/ 147795 h 868158"/>
                <a:gd name="connsiteX20" fmla="*/ 851950 w 1016000"/>
                <a:gd name="connsiteY20" fmla="*/ 153063 h 868158"/>
                <a:gd name="connsiteX21" fmla="*/ 851950 w 1016000"/>
                <a:gd name="connsiteY21" fmla="*/ 219815 h 868158"/>
                <a:gd name="connsiteX22" fmla="*/ 774835 w 1016000"/>
                <a:gd name="connsiteY22" fmla="*/ 311627 h 868158"/>
                <a:gd name="connsiteX23" fmla="*/ 774835 w 1016000"/>
                <a:gd name="connsiteY23" fmla="*/ 311627 h 868158"/>
                <a:gd name="connsiteX24" fmla="*/ 772431 w 1016000"/>
                <a:gd name="connsiteY24" fmla="*/ 318130 h 868158"/>
                <a:gd name="connsiteX25" fmla="*/ 772431 w 1016000"/>
                <a:gd name="connsiteY25" fmla="*/ 393957 h 868158"/>
                <a:gd name="connsiteX26" fmla="*/ 782591 w 1016000"/>
                <a:gd name="connsiteY26" fmla="*/ 404117 h 868158"/>
                <a:gd name="connsiteX27" fmla="*/ 801116 w 1016000"/>
                <a:gd name="connsiteY27" fmla="*/ 404117 h 868158"/>
                <a:gd name="connsiteX28" fmla="*/ 801116 w 1016000"/>
                <a:gd name="connsiteY28" fmla="*/ 479944 h 868158"/>
                <a:gd name="connsiteX29" fmla="*/ 762000 w 1016000"/>
                <a:gd name="connsiteY29" fmla="*/ 479944 h 868158"/>
                <a:gd name="connsiteX30" fmla="*/ 762000 w 1016000"/>
                <a:gd name="connsiteY30" fmla="*/ 428806 h 868158"/>
                <a:gd name="connsiteX31" fmla="*/ 760781 w 1016000"/>
                <a:gd name="connsiteY31" fmla="*/ 424098 h 868158"/>
                <a:gd name="connsiteX32" fmla="*/ 760781 w 1016000"/>
                <a:gd name="connsiteY32" fmla="*/ 424098 h 868158"/>
                <a:gd name="connsiteX33" fmla="*/ 709981 w 1016000"/>
                <a:gd name="connsiteY33" fmla="*/ 328290 h 868158"/>
                <a:gd name="connsiteX34" fmla="*/ 701006 w 1016000"/>
                <a:gd name="connsiteY34" fmla="*/ 322871 h 868158"/>
                <a:gd name="connsiteX35" fmla="*/ 568960 w 1016000"/>
                <a:gd name="connsiteY35" fmla="*/ 322871 h 868158"/>
                <a:gd name="connsiteX36" fmla="*/ 568960 w 1016000"/>
                <a:gd name="connsiteY36" fmla="*/ 261437 h 868158"/>
                <a:gd name="connsiteX37" fmla="*/ 587451 w 1016000"/>
                <a:gd name="connsiteY37" fmla="*/ 261437 h 868158"/>
                <a:gd name="connsiteX38" fmla="*/ 597611 w 1016000"/>
                <a:gd name="connsiteY38" fmla="*/ 251277 h 868158"/>
                <a:gd name="connsiteX39" fmla="*/ 597611 w 1016000"/>
                <a:gd name="connsiteY39" fmla="*/ 175348 h 868158"/>
                <a:gd name="connsiteX40" fmla="*/ 595207 w 1016000"/>
                <a:gd name="connsiteY40" fmla="*/ 168845 h 868158"/>
                <a:gd name="connsiteX41" fmla="*/ 595207 w 1016000"/>
                <a:gd name="connsiteY41" fmla="*/ 168845 h 868158"/>
                <a:gd name="connsiteX42" fmla="*/ 518160 w 1016000"/>
                <a:gd name="connsiteY42" fmla="*/ 76999 h 868158"/>
                <a:gd name="connsiteX43" fmla="*/ 518160 w 1016000"/>
                <a:gd name="connsiteY43" fmla="*/ 28095 h 868158"/>
                <a:gd name="connsiteX44" fmla="*/ 547556 w 1016000"/>
                <a:gd name="connsiteY44" fmla="*/ 45638 h 868158"/>
                <a:gd name="connsiteX45" fmla="*/ 532113 w 1016000"/>
                <a:gd name="connsiteY45" fmla="*/ 55290 h 868158"/>
                <a:gd name="connsiteX46" fmla="*/ 542883 w 1016000"/>
                <a:gd name="connsiteY46" fmla="*/ 72528 h 868158"/>
                <a:gd name="connsiteX47" fmla="*/ 572347 w 1016000"/>
                <a:gd name="connsiteY47" fmla="*/ 54037 h 868158"/>
                <a:gd name="connsiteX48" fmla="*/ 575557 w 1016000"/>
                <a:gd name="connsiteY48" fmla="*/ 40032 h 868158"/>
                <a:gd name="connsiteX49" fmla="*/ 572144 w 1016000"/>
                <a:gd name="connsiteY49" fmla="*/ 36697 h 868158"/>
                <a:gd name="connsiteX50" fmla="*/ 513215 w 1016000"/>
                <a:gd name="connsiteY50" fmla="*/ 1442 h 868158"/>
                <a:gd name="connsiteX51" fmla="*/ 499279 w 1016000"/>
                <a:gd name="connsiteY51" fmla="*/ 4946 h 868158"/>
                <a:gd name="connsiteX52" fmla="*/ 497840 w 1016000"/>
                <a:gd name="connsiteY52" fmla="*/ 10180 h 868158"/>
                <a:gd name="connsiteX53" fmla="*/ 497840 w 1016000"/>
                <a:gd name="connsiteY53" fmla="*/ 76999 h 868158"/>
                <a:gd name="connsiteX54" fmla="*/ 420726 w 1016000"/>
                <a:gd name="connsiteY54" fmla="*/ 168811 h 868158"/>
                <a:gd name="connsiteX55" fmla="*/ 420726 w 1016000"/>
                <a:gd name="connsiteY55" fmla="*/ 168811 h 868158"/>
                <a:gd name="connsiteX56" fmla="*/ 418321 w 1016000"/>
                <a:gd name="connsiteY56" fmla="*/ 175314 h 868158"/>
                <a:gd name="connsiteX57" fmla="*/ 418321 w 1016000"/>
                <a:gd name="connsiteY57" fmla="*/ 251277 h 868158"/>
                <a:gd name="connsiteX58" fmla="*/ 428481 w 1016000"/>
                <a:gd name="connsiteY58" fmla="*/ 261437 h 868158"/>
                <a:gd name="connsiteX59" fmla="*/ 447040 w 1016000"/>
                <a:gd name="connsiteY59" fmla="*/ 261437 h 868158"/>
                <a:gd name="connsiteX60" fmla="*/ 447040 w 1016000"/>
                <a:gd name="connsiteY60" fmla="*/ 322939 h 868158"/>
                <a:gd name="connsiteX61" fmla="*/ 320819 w 1016000"/>
                <a:gd name="connsiteY61" fmla="*/ 322939 h 868158"/>
                <a:gd name="connsiteX62" fmla="*/ 312081 w 1016000"/>
                <a:gd name="connsiteY62" fmla="*/ 327951 h 868158"/>
                <a:gd name="connsiteX63" fmla="*/ 255456 w 1016000"/>
                <a:gd name="connsiteY63" fmla="*/ 423658 h 868158"/>
                <a:gd name="connsiteX64" fmla="*/ 255456 w 1016000"/>
                <a:gd name="connsiteY64" fmla="*/ 423658 h 868158"/>
                <a:gd name="connsiteX65" fmla="*/ 254000 w 1016000"/>
                <a:gd name="connsiteY65" fmla="*/ 428806 h 868158"/>
                <a:gd name="connsiteX66" fmla="*/ 254000 w 1016000"/>
                <a:gd name="connsiteY66" fmla="*/ 479978 h 868158"/>
                <a:gd name="connsiteX67" fmla="*/ 214850 w 1016000"/>
                <a:gd name="connsiteY67" fmla="*/ 479978 h 868158"/>
                <a:gd name="connsiteX68" fmla="*/ 214850 w 1016000"/>
                <a:gd name="connsiteY68" fmla="*/ 404151 h 868158"/>
                <a:gd name="connsiteX69" fmla="*/ 233375 w 1016000"/>
                <a:gd name="connsiteY69" fmla="*/ 404151 h 868158"/>
                <a:gd name="connsiteX70" fmla="*/ 243535 w 1016000"/>
                <a:gd name="connsiteY70" fmla="*/ 393991 h 868158"/>
                <a:gd name="connsiteX71" fmla="*/ 243535 w 1016000"/>
                <a:gd name="connsiteY71" fmla="*/ 318163 h 868158"/>
                <a:gd name="connsiteX72" fmla="*/ 241131 w 1016000"/>
                <a:gd name="connsiteY72" fmla="*/ 311661 h 868158"/>
                <a:gd name="connsiteX73" fmla="*/ 241131 w 1016000"/>
                <a:gd name="connsiteY73" fmla="*/ 311661 h 868158"/>
                <a:gd name="connsiteX74" fmla="*/ 164050 w 1016000"/>
                <a:gd name="connsiteY74" fmla="*/ 219815 h 868158"/>
                <a:gd name="connsiteX75" fmla="*/ 164050 w 1016000"/>
                <a:gd name="connsiteY75" fmla="*/ 170911 h 868158"/>
                <a:gd name="connsiteX76" fmla="*/ 193040 w 1016000"/>
                <a:gd name="connsiteY76" fmla="*/ 188183 h 868158"/>
                <a:gd name="connsiteX77" fmla="*/ 178308 w 1016000"/>
                <a:gd name="connsiteY77" fmla="*/ 196819 h 868158"/>
                <a:gd name="connsiteX78" fmla="*/ 188468 w 1016000"/>
                <a:gd name="connsiteY78" fmla="*/ 214362 h 868158"/>
                <a:gd name="connsiteX79" fmla="*/ 218034 w 1016000"/>
                <a:gd name="connsiteY79" fmla="*/ 197090 h 868158"/>
                <a:gd name="connsiteX80" fmla="*/ 221587 w 1016000"/>
                <a:gd name="connsiteY80" fmla="*/ 183168 h 868158"/>
                <a:gd name="connsiteX81" fmla="*/ 218034 w 1016000"/>
                <a:gd name="connsiteY81" fmla="*/ 179615 h 868158"/>
                <a:gd name="connsiteX82" fmla="*/ 159173 w 1016000"/>
                <a:gd name="connsiteY82" fmla="*/ 144292 h 868158"/>
                <a:gd name="connsiteX83" fmla="*/ 145212 w 1016000"/>
                <a:gd name="connsiteY83" fmla="*/ 147686 h 868158"/>
                <a:gd name="connsiteX84" fmla="*/ 143730 w 1016000"/>
                <a:gd name="connsiteY84" fmla="*/ 153063 h 868158"/>
                <a:gd name="connsiteX85" fmla="*/ 143730 w 1016000"/>
                <a:gd name="connsiteY85" fmla="*/ 219815 h 868158"/>
                <a:gd name="connsiteX86" fmla="*/ 66616 w 1016000"/>
                <a:gd name="connsiteY86" fmla="*/ 311627 h 868158"/>
                <a:gd name="connsiteX87" fmla="*/ 66616 w 1016000"/>
                <a:gd name="connsiteY87" fmla="*/ 311627 h 868158"/>
                <a:gd name="connsiteX88" fmla="*/ 64177 w 1016000"/>
                <a:gd name="connsiteY88" fmla="*/ 318130 h 868158"/>
                <a:gd name="connsiteX89" fmla="*/ 64177 w 1016000"/>
                <a:gd name="connsiteY89" fmla="*/ 393957 h 868158"/>
                <a:gd name="connsiteX90" fmla="*/ 74337 w 1016000"/>
                <a:gd name="connsiteY90" fmla="*/ 404117 h 868158"/>
                <a:gd name="connsiteX91" fmla="*/ 92862 w 1016000"/>
                <a:gd name="connsiteY91" fmla="*/ 404117 h 868158"/>
                <a:gd name="connsiteX92" fmla="*/ 92862 w 1016000"/>
                <a:gd name="connsiteY92" fmla="*/ 789757 h 868158"/>
                <a:gd name="connsiteX93" fmla="*/ 49784 w 1016000"/>
                <a:gd name="connsiteY93" fmla="*/ 789757 h 868158"/>
                <a:gd name="connsiteX94" fmla="*/ 39624 w 1016000"/>
                <a:gd name="connsiteY94" fmla="*/ 799917 h 868158"/>
                <a:gd name="connsiteX95" fmla="*/ 39624 w 1016000"/>
                <a:gd name="connsiteY95" fmla="*/ 847838 h 868158"/>
                <a:gd name="connsiteX96" fmla="*/ 0 w 1016000"/>
                <a:gd name="connsiteY96" fmla="*/ 847838 h 868158"/>
                <a:gd name="connsiteX97" fmla="*/ 0 w 1016000"/>
                <a:gd name="connsiteY97" fmla="*/ 868158 h 868158"/>
                <a:gd name="connsiteX98" fmla="*/ 1016000 w 1016000"/>
                <a:gd name="connsiteY98" fmla="*/ 868158 h 868158"/>
                <a:gd name="connsiteX99" fmla="*/ 1016000 w 1016000"/>
                <a:gd name="connsiteY99" fmla="*/ 847838 h 868158"/>
                <a:gd name="connsiteX100" fmla="*/ 919819 w 1016000"/>
                <a:gd name="connsiteY100" fmla="*/ 308003 h 868158"/>
                <a:gd name="connsiteX101" fmla="*/ 804435 w 1016000"/>
                <a:gd name="connsiteY101" fmla="*/ 308003 h 868158"/>
                <a:gd name="connsiteX102" fmla="*/ 862008 w 1016000"/>
                <a:gd name="connsiteY102" fmla="*/ 239322 h 868158"/>
                <a:gd name="connsiteX103" fmla="*/ 792785 w 1016000"/>
                <a:gd name="connsiteY103" fmla="*/ 383831 h 868158"/>
                <a:gd name="connsiteX104" fmla="*/ 792785 w 1016000"/>
                <a:gd name="connsiteY104" fmla="*/ 328323 h 868158"/>
                <a:gd name="connsiteX105" fmla="*/ 931638 w 1016000"/>
                <a:gd name="connsiteY105" fmla="*/ 328323 h 868158"/>
                <a:gd name="connsiteX106" fmla="*/ 931638 w 1016000"/>
                <a:gd name="connsiteY106" fmla="*/ 383831 h 868158"/>
                <a:gd name="connsiteX107" fmla="*/ 856319 w 1016000"/>
                <a:gd name="connsiteY107" fmla="*/ 383831 h 868158"/>
                <a:gd name="connsiteX108" fmla="*/ 856319 w 1016000"/>
                <a:gd name="connsiteY108" fmla="*/ 404151 h 868158"/>
                <a:gd name="connsiteX109" fmla="*/ 902784 w 1016000"/>
                <a:gd name="connsiteY109" fmla="*/ 404151 h 868158"/>
                <a:gd name="connsiteX110" fmla="*/ 902784 w 1016000"/>
                <a:gd name="connsiteY110" fmla="*/ 788504 h 868158"/>
                <a:gd name="connsiteX111" fmla="*/ 821504 w 1016000"/>
                <a:gd name="connsiteY111" fmla="*/ 788504 h 868158"/>
                <a:gd name="connsiteX112" fmla="*/ 821504 w 1016000"/>
                <a:gd name="connsiteY112" fmla="*/ 393991 h 868158"/>
                <a:gd name="connsiteX113" fmla="*/ 811344 w 1016000"/>
                <a:gd name="connsiteY113" fmla="*/ 383831 h 868158"/>
                <a:gd name="connsiteX114" fmla="*/ 565573 w 1016000"/>
                <a:gd name="connsiteY114" fmla="*/ 165188 h 868158"/>
                <a:gd name="connsiteX115" fmla="*/ 450427 w 1016000"/>
                <a:gd name="connsiteY115" fmla="*/ 165188 h 868158"/>
                <a:gd name="connsiteX116" fmla="*/ 508000 w 1016000"/>
                <a:gd name="connsiteY116" fmla="*/ 96472 h 868158"/>
                <a:gd name="connsiteX117" fmla="*/ 457200 w 1016000"/>
                <a:gd name="connsiteY117" fmla="*/ 241117 h 868158"/>
                <a:gd name="connsiteX118" fmla="*/ 438709 w 1016000"/>
                <a:gd name="connsiteY118" fmla="*/ 241117 h 868158"/>
                <a:gd name="connsiteX119" fmla="*/ 438709 w 1016000"/>
                <a:gd name="connsiteY119" fmla="*/ 185508 h 868158"/>
                <a:gd name="connsiteX120" fmla="*/ 577359 w 1016000"/>
                <a:gd name="connsiteY120" fmla="*/ 185508 h 868158"/>
                <a:gd name="connsiteX121" fmla="*/ 577359 w 1016000"/>
                <a:gd name="connsiteY121" fmla="*/ 241117 h 868158"/>
                <a:gd name="connsiteX122" fmla="*/ 502209 w 1016000"/>
                <a:gd name="connsiteY122" fmla="*/ 241117 h 868158"/>
                <a:gd name="connsiteX123" fmla="*/ 502209 w 1016000"/>
                <a:gd name="connsiteY123" fmla="*/ 261437 h 868158"/>
                <a:gd name="connsiteX124" fmla="*/ 548640 w 1016000"/>
                <a:gd name="connsiteY124" fmla="*/ 261437 h 868158"/>
                <a:gd name="connsiteX125" fmla="*/ 548640 w 1016000"/>
                <a:gd name="connsiteY125" fmla="*/ 322939 h 868158"/>
                <a:gd name="connsiteX126" fmla="*/ 467360 w 1016000"/>
                <a:gd name="connsiteY126" fmla="*/ 322939 h 868158"/>
                <a:gd name="connsiteX127" fmla="*/ 467360 w 1016000"/>
                <a:gd name="connsiteY127" fmla="*/ 251277 h 868158"/>
                <a:gd name="connsiteX128" fmla="*/ 457200 w 1016000"/>
                <a:gd name="connsiteY128" fmla="*/ 241117 h 868158"/>
                <a:gd name="connsiteX129" fmla="*/ 326644 w 1016000"/>
                <a:gd name="connsiteY129" fmla="*/ 343157 h 868158"/>
                <a:gd name="connsiteX130" fmla="*/ 694910 w 1016000"/>
                <a:gd name="connsiteY130" fmla="*/ 343157 h 868158"/>
                <a:gd name="connsiteX131" fmla="*/ 734907 w 1016000"/>
                <a:gd name="connsiteY131" fmla="*/ 418646 h 868158"/>
                <a:gd name="connsiteX132" fmla="*/ 659045 w 1016000"/>
                <a:gd name="connsiteY132" fmla="*/ 418646 h 868158"/>
                <a:gd name="connsiteX133" fmla="*/ 648885 w 1016000"/>
                <a:gd name="connsiteY133" fmla="*/ 428806 h 868158"/>
                <a:gd name="connsiteX134" fmla="*/ 648885 w 1016000"/>
                <a:gd name="connsiteY134" fmla="*/ 479978 h 868158"/>
                <a:gd name="connsiteX135" fmla="*/ 564557 w 1016000"/>
                <a:gd name="connsiteY135" fmla="*/ 479978 h 868158"/>
                <a:gd name="connsiteX136" fmla="*/ 564557 w 1016000"/>
                <a:gd name="connsiteY136" fmla="*/ 428806 h 868158"/>
                <a:gd name="connsiteX137" fmla="*/ 554397 w 1016000"/>
                <a:gd name="connsiteY137" fmla="*/ 418646 h 868158"/>
                <a:gd name="connsiteX138" fmla="*/ 461603 w 1016000"/>
                <a:gd name="connsiteY138" fmla="*/ 418646 h 868158"/>
                <a:gd name="connsiteX139" fmla="*/ 451443 w 1016000"/>
                <a:gd name="connsiteY139" fmla="*/ 428806 h 868158"/>
                <a:gd name="connsiteX140" fmla="*/ 451443 w 1016000"/>
                <a:gd name="connsiteY140" fmla="*/ 479978 h 868158"/>
                <a:gd name="connsiteX141" fmla="*/ 367115 w 1016000"/>
                <a:gd name="connsiteY141" fmla="*/ 479978 h 868158"/>
                <a:gd name="connsiteX142" fmla="*/ 367115 w 1016000"/>
                <a:gd name="connsiteY142" fmla="*/ 428806 h 868158"/>
                <a:gd name="connsiteX143" fmla="*/ 356955 w 1016000"/>
                <a:gd name="connsiteY143" fmla="*/ 418646 h 868158"/>
                <a:gd name="connsiteX144" fmla="*/ 282008 w 1016000"/>
                <a:gd name="connsiteY144" fmla="*/ 418646 h 868158"/>
                <a:gd name="connsiteX145" fmla="*/ 264160 w 1016000"/>
                <a:gd name="connsiteY145" fmla="*/ 500298 h 868158"/>
                <a:gd name="connsiteX146" fmla="*/ 274320 w 1016000"/>
                <a:gd name="connsiteY146" fmla="*/ 490138 h 868158"/>
                <a:gd name="connsiteX147" fmla="*/ 274320 w 1016000"/>
                <a:gd name="connsiteY147" fmla="*/ 438966 h 868158"/>
                <a:gd name="connsiteX148" fmla="*/ 346795 w 1016000"/>
                <a:gd name="connsiteY148" fmla="*/ 438966 h 868158"/>
                <a:gd name="connsiteX149" fmla="*/ 346795 w 1016000"/>
                <a:gd name="connsiteY149" fmla="*/ 490138 h 868158"/>
                <a:gd name="connsiteX150" fmla="*/ 356955 w 1016000"/>
                <a:gd name="connsiteY150" fmla="*/ 500298 h 868158"/>
                <a:gd name="connsiteX151" fmla="*/ 461603 w 1016000"/>
                <a:gd name="connsiteY151" fmla="*/ 500298 h 868158"/>
                <a:gd name="connsiteX152" fmla="*/ 471763 w 1016000"/>
                <a:gd name="connsiteY152" fmla="*/ 490138 h 868158"/>
                <a:gd name="connsiteX153" fmla="*/ 471763 w 1016000"/>
                <a:gd name="connsiteY153" fmla="*/ 438966 h 868158"/>
                <a:gd name="connsiteX154" fmla="*/ 544237 w 1016000"/>
                <a:gd name="connsiteY154" fmla="*/ 438966 h 868158"/>
                <a:gd name="connsiteX155" fmla="*/ 544237 w 1016000"/>
                <a:gd name="connsiteY155" fmla="*/ 490138 h 868158"/>
                <a:gd name="connsiteX156" fmla="*/ 554397 w 1016000"/>
                <a:gd name="connsiteY156" fmla="*/ 500298 h 868158"/>
                <a:gd name="connsiteX157" fmla="*/ 659045 w 1016000"/>
                <a:gd name="connsiteY157" fmla="*/ 500298 h 868158"/>
                <a:gd name="connsiteX158" fmla="*/ 669205 w 1016000"/>
                <a:gd name="connsiteY158" fmla="*/ 490138 h 868158"/>
                <a:gd name="connsiteX159" fmla="*/ 669205 w 1016000"/>
                <a:gd name="connsiteY159" fmla="*/ 438966 h 868158"/>
                <a:gd name="connsiteX160" fmla="*/ 741680 w 1016000"/>
                <a:gd name="connsiteY160" fmla="*/ 438966 h 868158"/>
                <a:gd name="connsiteX161" fmla="*/ 741680 w 1016000"/>
                <a:gd name="connsiteY161" fmla="*/ 490138 h 868158"/>
                <a:gd name="connsiteX162" fmla="*/ 751840 w 1016000"/>
                <a:gd name="connsiteY162" fmla="*/ 500298 h 868158"/>
                <a:gd name="connsiteX163" fmla="*/ 801184 w 1016000"/>
                <a:gd name="connsiteY163" fmla="*/ 500298 h 868158"/>
                <a:gd name="connsiteX164" fmla="*/ 801184 w 1016000"/>
                <a:gd name="connsiteY164" fmla="*/ 789757 h 868158"/>
                <a:gd name="connsiteX165" fmla="*/ 615256 w 1016000"/>
                <a:gd name="connsiteY165" fmla="*/ 789757 h 868158"/>
                <a:gd name="connsiteX166" fmla="*/ 615256 w 1016000"/>
                <a:gd name="connsiteY166" fmla="*/ 659099 h 868158"/>
                <a:gd name="connsiteX167" fmla="*/ 521073 w 1016000"/>
                <a:gd name="connsiteY167" fmla="*/ 564950 h 868158"/>
                <a:gd name="connsiteX168" fmla="*/ 494927 w 1016000"/>
                <a:gd name="connsiteY168" fmla="*/ 564950 h 868158"/>
                <a:gd name="connsiteX169" fmla="*/ 400744 w 1016000"/>
                <a:gd name="connsiteY169" fmla="*/ 659099 h 868158"/>
                <a:gd name="connsiteX170" fmla="*/ 400744 w 1016000"/>
                <a:gd name="connsiteY170" fmla="*/ 789757 h 868158"/>
                <a:gd name="connsiteX171" fmla="*/ 214850 w 1016000"/>
                <a:gd name="connsiteY171" fmla="*/ 789757 h 868158"/>
                <a:gd name="connsiteX172" fmla="*/ 214850 w 1016000"/>
                <a:gd name="connsiteY172" fmla="*/ 500298 h 868158"/>
                <a:gd name="connsiteX173" fmla="*/ 421030 w 1016000"/>
                <a:gd name="connsiteY173" fmla="*/ 788504 h 868158"/>
                <a:gd name="connsiteX174" fmla="*/ 421030 w 1016000"/>
                <a:gd name="connsiteY174" fmla="*/ 659099 h 868158"/>
                <a:gd name="connsiteX175" fmla="*/ 494894 w 1016000"/>
                <a:gd name="connsiteY175" fmla="*/ 585270 h 868158"/>
                <a:gd name="connsiteX176" fmla="*/ 521039 w 1016000"/>
                <a:gd name="connsiteY176" fmla="*/ 585270 h 868158"/>
                <a:gd name="connsiteX177" fmla="*/ 594902 w 1016000"/>
                <a:gd name="connsiteY177" fmla="*/ 659099 h 868158"/>
                <a:gd name="connsiteX178" fmla="*/ 594902 w 1016000"/>
                <a:gd name="connsiteY178" fmla="*/ 788504 h 868158"/>
                <a:gd name="connsiteX179" fmla="*/ 211565 w 1016000"/>
                <a:gd name="connsiteY179" fmla="*/ 308003 h 868158"/>
                <a:gd name="connsiteX180" fmla="*/ 96181 w 1016000"/>
                <a:gd name="connsiteY180" fmla="*/ 308003 h 868158"/>
                <a:gd name="connsiteX181" fmla="*/ 153755 w 1016000"/>
                <a:gd name="connsiteY181" fmla="*/ 239322 h 868158"/>
                <a:gd name="connsiteX182" fmla="*/ 84667 w 1016000"/>
                <a:gd name="connsiteY182" fmla="*/ 383831 h 868158"/>
                <a:gd name="connsiteX183" fmla="*/ 84667 w 1016000"/>
                <a:gd name="connsiteY183" fmla="*/ 328323 h 868158"/>
                <a:gd name="connsiteX184" fmla="*/ 223215 w 1016000"/>
                <a:gd name="connsiteY184" fmla="*/ 328323 h 868158"/>
                <a:gd name="connsiteX185" fmla="*/ 223215 w 1016000"/>
                <a:gd name="connsiteY185" fmla="*/ 383831 h 868158"/>
                <a:gd name="connsiteX186" fmla="*/ 204690 w 1016000"/>
                <a:gd name="connsiteY186" fmla="*/ 383831 h 868158"/>
                <a:gd name="connsiteX187" fmla="*/ 194530 w 1016000"/>
                <a:gd name="connsiteY187" fmla="*/ 393991 h 868158"/>
                <a:gd name="connsiteX188" fmla="*/ 194530 w 1016000"/>
                <a:gd name="connsiteY188" fmla="*/ 788504 h 868158"/>
                <a:gd name="connsiteX189" fmla="*/ 113250 w 1016000"/>
                <a:gd name="connsiteY189" fmla="*/ 788504 h 868158"/>
                <a:gd name="connsiteX190" fmla="*/ 113250 w 1016000"/>
                <a:gd name="connsiteY190" fmla="*/ 404151 h 868158"/>
                <a:gd name="connsiteX191" fmla="*/ 159681 w 1016000"/>
                <a:gd name="connsiteY191" fmla="*/ 404151 h 868158"/>
                <a:gd name="connsiteX192" fmla="*/ 159681 w 1016000"/>
                <a:gd name="connsiteY192" fmla="*/ 383831 h 868158"/>
                <a:gd name="connsiteX193" fmla="*/ 84667 w 1016000"/>
                <a:gd name="connsiteY193" fmla="*/ 383831 h 868158"/>
                <a:gd name="connsiteX194" fmla="*/ 59944 w 1016000"/>
                <a:gd name="connsiteY194" fmla="*/ 847974 h 868158"/>
                <a:gd name="connsiteX195" fmla="*/ 59944 w 1016000"/>
                <a:gd name="connsiteY195" fmla="*/ 810077 h 868158"/>
                <a:gd name="connsiteX196" fmla="*/ 956056 w 1016000"/>
                <a:gd name="connsiteY196" fmla="*/ 810077 h 868158"/>
                <a:gd name="connsiteX197" fmla="*/ 956056 w 1016000"/>
                <a:gd name="connsiteY197" fmla="*/ 847838 h 868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1016000" h="868158">
                  <a:moveTo>
                    <a:pt x="976376" y="847974"/>
                  </a:moveTo>
                  <a:lnTo>
                    <a:pt x="976376" y="799917"/>
                  </a:lnTo>
                  <a:cubicBezTo>
                    <a:pt x="976376" y="794305"/>
                    <a:pt x="971828" y="789757"/>
                    <a:pt x="966216" y="789757"/>
                  </a:cubicBezTo>
                  <a:lnTo>
                    <a:pt x="923104" y="789757"/>
                  </a:lnTo>
                  <a:lnTo>
                    <a:pt x="923104" y="404151"/>
                  </a:lnTo>
                  <a:lnTo>
                    <a:pt x="941493" y="404151"/>
                  </a:lnTo>
                  <a:cubicBezTo>
                    <a:pt x="947105" y="404151"/>
                    <a:pt x="951653" y="399603"/>
                    <a:pt x="951653" y="393991"/>
                  </a:cubicBezTo>
                  <a:lnTo>
                    <a:pt x="951653" y="318163"/>
                  </a:lnTo>
                  <a:cubicBezTo>
                    <a:pt x="951630" y="315776"/>
                    <a:pt x="950766" y="313476"/>
                    <a:pt x="949215" y="311661"/>
                  </a:cubicBezTo>
                  <a:lnTo>
                    <a:pt x="949215" y="311661"/>
                  </a:lnTo>
                  <a:lnTo>
                    <a:pt x="872270" y="219815"/>
                  </a:lnTo>
                  <a:lnTo>
                    <a:pt x="872270" y="170911"/>
                  </a:lnTo>
                  <a:lnTo>
                    <a:pt x="901192" y="188183"/>
                  </a:lnTo>
                  <a:lnTo>
                    <a:pt x="886494" y="196819"/>
                  </a:lnTo>
                  <a:lnTo>
                    <a:pt x="896654" y="214362"/>
                  </a:lnTo>
                  <a:lnTo>
                    <a:pt x="926287" y="197090"/>
                  </a:lnTo>
                  <a:cubicBezTo>
                    <a:pt x="929420" y="195265"/>
                    <a:pt x="931343" y="191910"/>
                    <a:pt x="931333" y="188285"/>
                  </a:cubicBezTo>
                  <a:cubicBezTo>
                    <a:pt x="931340" y="184704"/>
                    <a:pt x="929461" y="181385"/>
                    <a:pt x="926389" y="179547"/>
                  </a:cubicBezTo>
                  <a:lnTo>
                    <a:pt x="867325" y="144292"/>
                  </a:lnTo>
                  <a:cubicBezTo>
                    <a:pt x="862510" y="141412"/>
                    <a:pt x="856271" y="142980"/>
                    <a:pt x="853389" y="147795"/>
                  </a:cubicBezTo>
                  <a:cubicBezTo>
                    <a:pt x="852438" y="149387"/>
                    <a:pt x="851940" y="151209"/>
                    <a:pt x="851950" y="153063"/>
                  </a:cubicBezTo>
                  <a:lnTo>
                    <a:pt x="851950" y="219815"/>
                  </a:lnTo>
                  <a:lnTo>
                    <a:pt x="774835" y="311627"/>
                  </a:lnTo>
                  <a:lnTo>
                    <a:pt x="774835" y="311627"/>
                  </a:lnTo>
                  <a:cubicBezTo>
                    <a:pt x="773298" y="313446"/>
                    <a:pt x="772445" y="315749"/>
                    <a:pt x="772431" y="318130"/>
                  </a:cubicBezTo>
                  <a:lnTo>
                    <a:pt x="772431" y="393957"/>
                  </a:lnTo>
                  <a:cubicBezTo>
                    <a:pt x="772431" y="399569"/>
                    <a:pt x="776979" y="404117"/>
                    <a:pt x="782591" y="404117"/>
                  </a:cubicBezTo>
                  <a:lnTo>
                    <a:pt x="801116" y="404117"/>
                  </a:lnTo>
                  <a:lnTo>
                    <a:pt x="801116" y="479944"/>
                  </a:lnTo>
                  <a:lnTo>
                    <a:pt x="762000" y="479944"/>
                  </a:lnTo>
                  <a:lnTo>
                    <a:pt x="762000" y="428806"/>
                  </a:lnTo>
                  <a:cubicBezTo>
                    <a:pt x="761980" y="427160"/>
                    <a:pt x="761563" y="425544"/>
                    <a:pt x="760781" y="424098"/>
                  </a:cubicBezTo>
                  <a:lnTo>
                    <a:pt x="760781" y="424098"/>
                  </a:lnTo>
                  <a:lnTo>
                    <a:pt x="709981" y="328290"/>
                  </a:lnTo>
                  <a:cubicBezTo>
                    <a:pt x="708223" y="324960"/>
                    <a:pt x="704772" y="322874"/>
                    <a:pt x="701006" y="322871"/>
                  </a:cubicBezTo>
                  <a:lnTo>
                    <a:pt x="568960" y="322871"/>
                  </a:lnTo>
                  <a:lnTo>
                    <a:pt x="568960" y="261437"/>
                  </a:lnTo>
                  <a:lnTo>
                    <a:pt x="587451" y="261437"/>
                  </a:lnTo>
                  <a:cubicBezTo>
                    <a:pt x="593063" y="261437"/>
                    <a:pt x="597611" y="256888"/>
                    <a:pt x="597611" y="251277"/>
                  </a:cubicBezTo>
                  <a:lnTo>
                    <a:pt x="597611" y="175348"/>
                  </a:lnTo>
                  <a:cubicBezTo>
                    <a:pt x="597598" y="172965"/>
                    <a:pt x="596744" y="170664"/>
                    <a:pt x="595207" y="168845"/>
                  </a:cubicBezTo>
                  <a:lnTo>
                    <a:pt x="595207" y="168845"/>
                  </a:lnTo>
                  <a:lnTo>
                    <a:pt x="518160" y="76999"/>
                  </a:lnTo>
                  <a:lnTo>
                    <a:pt x="518160" y="28095"/>
                  </a:lnTo>
                  <a:lnTo>
                    <a:pt x="547556" y="45638"/>
                  </a:lnTo>
                  <a:lnTo>
                    <a:pt x="532113" y="55290"/>
                  </a:lnTo>
                  <a:lnTo>
                    <a:pt x="542883" y="72528"/>
                  </a:lnTo>
                  <a:lnTo>
                    <a:pt x="572347" y="54037"/>
                  </a:lnTo>
                  <a:cubicBezTo>
                    <a:pt x="577102" y="51056"/>
                    <a:pt x="578538" y="44786"/>
                    <a:pt x="575557" y="40032"/>
                  </a:cubicBezTo>
                  <a:cubicBezTo>
                    <a:pt x="574700" y="38665"/>
                    <a:pt x="573529" y="37522"/>
                    <a:pt x="572144" y="36697"/>
                  </a:cubicBezTo>
                  <a:lnTo>
                    <a:pt x="513215" y="1442"/>
                  </a:lnTo>
                  <a:cubicBezTo>
                    <a:pt x="508400" y="-1438"/>
                    <a:pt x="502161" y="131"/>
                    <a:pt x="499279" y="4946"/>
                  </a:cubicBezTo>
                  <a:cubicBezTo>
                    <a:pt x="498334" y="6528"/>
                    <a:pt x="497837" y="8337"/>
                    <a:pt x="497840" y="10180"/>
                  </a:cubicBezTo>
                  <a:lnTo>
                    <a:pt x="497840" y="76999"/>
                  </a:lnTo>
                  <a:lnTo>
                    <a:pt x="420726" y="168811"/>
                  </a:lnTo>
                  <a:lnTo>
                    <a:pt x="420726" y="168811"/>
                  </a:lnTo>
                  <a:cubicBezTo>
                    <a:pt x="419188" y="170630"/>
                    <a:pt x="418335" y="172932"/>
                    <a:pt x="418321" y="175314"/>
                  </a:cubicBezTo>
                  <a:lnTo>
                    <a:pt x="418321" y="251277"/>
                  </a:lnTo>
                  <a:cubicBezTo>
                    <a:pt x="418321" y="256888"/>
                    <a:pt x="422869" y="261437"/>
                    <a:pt x="428481" y="261437"/>
                  </a:cubicBezTo>
                  <a:lnTo>
                    <a:pt x="447040" y="261437"/>
                  </a:lnTo>
                  <a:lnTo>
                    <a:pt x="447040" y="322939"/>
                  </a:lnTo>
                  <a:lnTo>
                    <a:pt x="320819" y="322939"/>
                  </a:lnTo>
                  <a:cubicBezTo>
                    <a:pt x="317225" y="322945"/>
                    <a:pt x="313902" y="324852"/>
                    <a:pt x="312081" y="327951"/>
                  </a:cubicBezTo>
                  <a:lnTo>
                    <a:pt x="255456" y="423658"/>
                  </a:lnTo>
                  <a:lnTo>
                    <a:pt x="255456" y="423658"/>
                  </a:lnTo>
                  <a:cubicBezTo>
                    <a:pt x="254520" y="425213"/>
                    <a:pt x="254017" y="426991"/>
                    <a:pt x="254000" y="428806"/>
                  </a:cubicBezTo>
                  <a:lnTo>
                    <a:pt x="254000" y="479978"/>
                  </a:lnTo>
                  <a:lnTo>
                    <a:pt x="214850" y="479978"/>
                  </a:lnTo>
                  <a:lnTo>
                    <a:pt x="214850" y="404151"/>
                  </a:lnTo>
                  <a:lnTo>
                    <a:pt x="233375" y="404151"/>
                  </a:lnTo>
                  <a:cubicBezTo>
                    <a:pt x="238987" y="404151"/>
                    <a:pt x="243535" y="399603"/>
                    <a:pt x="243535" y="393991"/>
                  </a:cubicBezTo>
                  <a:lnTo>
                    <a:pt x="243535" y="318163"/>
                  </a:lnTo>
                  <a:cubicBezTo>
                    <a:pt x="243521" y="315783"/>
                    <a:pt x="242670" y="313480"/>
                    <a:pt x="241131" y="311661"/>
                  </a:cubicBezTo>
                  <a:lnTo>
                    <a:pt x="241131" y="311661"/>
                  </a:lnTo>
                  <a:lnTo>
                    <a:pt x="164050" y="219815"/>
                  </a:lnTo>
                  <a:lnTo>
                    <a:pt x="164050" y="170911"/>
                  </a:lnTo>
                  <a:lnTo>
                    <a:pt x="193040" y="188183"/>
                  </a:lnTo>
                  <a:lnTo>
                    <a:pt x="178308" y="196819"/>
                  </a:lnTo>
                  <a:lnTo>
                    <a:pt x="188468" y="214362"/>
                  </a:lnTo>
                  <a:lnTo>
                    <a:pt x="218034" y="197090"/>
                  </a:lnTo>
                  <a:cubicBezTo>
                    <a:pt x="222859" y="194227"/>
                    <a:pt x="224450" y="187993"/>
                    <a:pt x="221587" y="183168"/>
                  </a:cubicBezTo>
                  <a:cubicBezTo>
                    <a:pt x="220719" y="181705"/>
                    <a:pt x="219497" y="180483"/>
                    <a:pt x="218034" y="179615"/>
                  </a:cubicBezTo>
                  <a:lnTo>
                    <a:pt x="159173" y="144292"/>
                  </a:lnTo>
                  <a:cubicBezTo>
                    <a:pt x="154381" y="141374"/>
                    <a:pt x="148130" y="142894"/>
                    <a:pt x="145212" y="147686"/>
                  </a:cubicBezTo>
                  <a:cubicBezTo>
                    <a:pt x="144226" y="149306"/>
                    <a:pt x="143713" y="151168"/>
                    <a:pt x="143730" y="153063"/>
                  </a:cubicBezTo>
                  <a:lnTo>
                    <a:pt x="143730" y="219815"/>
                  </a:lnTo>
                  <a:lnTo>
                    <a:pt x="66616" y="311627"/>
                  </a:lnTo>
                  <a:lnTo>
                    <a:pt x="66616" y="311627"/>
                  </a:lnTo>
                  <a:cubicBezTo>
                    <a:pt x="65064" y="313442"/>
                    <a:pt x="64201" y="315742"/>
                    <a:pt x="64177" y="318130"/>
                  </a:cubicBezTo>
                  <a:lnTo>
                    <a:pt x="64177" y="393957"/>
                  </a:lnTo>
                  <a:cubicBezTo>
                    <a:pt x="64177" y="399569"/>
                    <a:pt x="68726" y="404117"/>
                    <a:pt x="74337" y="404117"/>
                  </a:cubicBezTo>
                  <a:lnTo>
                    <a:pt x="92862" y="404117"/>
                  </a:lnTo>
                  <a:lnTo>
                    <a:pt x="92862" y="789757"/>
                  </a:lnTo>
                  <a:lnTo>
                    <a:pt x="49784" y="789757"/>
                  </a:lnTo>
                  <a:cubicBezTo>
                    <a:pt x="44173" y="789757"/>
                    <a:pt x="39624" y="794305"/>
                    <a:pt x="39624" y="799917"/>
                  </a:cubicBezTo>
                  <a:lnTo>
                    <a:pt x="39624" y="847838"/>
                  </a:lnTo>
                  <a:lnTo>
                    <a:pt x="0" y="847838"/>
                  </a:lnTo>
                  <a:lnTo>
                    <a:pt x="0" y="868158"/>
                  </a:lnTo>
                  <a:lnTo>
                    <a:pt x="1016000" y="868158"/>
                  </a:lnTo>
                  <a:lnTo>
                    <a:pt x="1016000" y="847838"/>
                  </a:lnTo>
                  <a:close/>
                  <a:moveTo>
                    <a:pt x="919819" y="308003"/>
                  </a:moveTo>
                  <a:lnTo>
                    <a:pt x="804435" y="308003"/>
                  </a:lnTo>
                  <a:lnTo>
                    <a:pt x="862008" y="239322"/>
                  </a:lnTo>
                  <a:close/>
                  <a:moveTo>
                    <a:pt x="792785" y="383831"/>
                  </a:moveTo>
                  <a:lnTo>
                    <a:pt x="792785" y="328323"/>
                  </a:lnTo>
                  <a:lnTo>
                    <a:pt x="931638" y="328323"/>
                  </a:lnTo>
                  <a:lnTo>
                    <a:pt x="931638" y="383831"/>
                  </a:lnTo>
                  <a:lnTo>
                    <a:pt x="856319" y="383831"/>
                  </a:lnTo>
                  <a:lnTo>
                    <a:pt x="856319" y="404151"/>
                  </a:lnTo>
                  <a:lnTo>
                    <a:pt x="902784" y="404151"/>
                  </a:lnTo>
                  <a:lnTo>
                    <a:pt x="902784" y="788504"/>
                  </a:lnTo>
                  <a:lnTo>
                    <a:pt x="821504" y="788504"/>
                  </a:lnTo>
                  <a:lnTo>
                    <a:pt x="821504" y="393991"/>
                  </a:lnTo>
                  <a:cubicBezTo>
                    <a:pt x="821504" y="388379"/>
                    <a:pt x="816955" y="383831"/>
                    <a:pt x="811344" y="383831"/>
                  </a:cubicBezTo>
                  <a:close/>
                  <a:moveTo>
                    <a:pt x="565573" y="165188"/>
                  </a:moveTo>
                  <a:lnTo>
                    <a:pt x="450427" y="165188"/>
                  </a:lnTo>
                  <a:lnTo>
                    <a:pt x="508000" y="96472"/>
                  </a:lnTo>
                  <a:close/>
                  <a:moveTo>
                    <a:pt x="457200" y="241117"/>
                  </a:moveTo>
                  <a:lnTo>
                    <a:pt x="438709" y="241117"/>
                  </a:lnTo>
                  <a:lnTo>
                    <a:pt x="438709" y="185508"/>
                  </a:lnTo>
                  <a:lnTo>
                    <a:pt x="577359" y="185508"/>
                  </a:lnTo>
                  <a:lnTo>
                    <a:pt x="577359" y="241117"/>
                  </a:lnTo>
                  <a:lnTo>
                    <a:pt x="502209" y="241117"/>
                  </a:lnTo>
                  <a:lnTo>
                    <a:pt x="502209" y="261437"/>
                  </a:lnTo>
                  <a:lnTo>
                    <a:pt x="548640" y="261437"/>
                  </a:lnTo>
                  <a:lnTo>
                    <a:pt x="548640" y="322939"/>
                  </a:lnTo>
                  <a:lnTo>
                    <a:pt x="467360" y="322939"/>
                  </a:lnTo>
                  <a:lnTo>
                    <a:pt x="467360" y="251277"/>
                  </a:lnTo>
                  <a:cubicBezTo>
                    <a:pt x="467360" y="245665"/>
                    <a:pt x="462812" y="241117"/>
                    <a:pt x="457200" y="241117"/>
                  </a:cubicBezTo>
                  <a:close/>
                  <a:moveTo>
                    <a:pt x="326644" y="343157"/>
                  </a:moveTo>
                  <a:lnTo>
                    <a:pt x="694910" y="343157"/>
                  </a:lnTo>
                  <a:lnTo>
                    <a:pt x="734907" y="418646"/>
                  </a:lnTo>
                  <a:lnTo>
                    <a:pt x="659045" y="418646"/>
                  </a:lnTo>
                  <a:cubicBezTo>
                    <a:pt x="653434" y="418646"/>
                    <a:pt x="648885" y="423194"/>
                    <a:pt x="648885" y="428806"/>
                  </a:cubicBezTo>
                  <a:lnTo>
                    <a:pt x="648885" y="479978"/>
                  </a:lnTo>
                  <a:lnTo>
                    <a:pt x="564557" y="479978"/>
                  </a:lnTo>
                  <a:lnTo>
                    <a:pt x="564557" y="428806"/>
                  </a:lnTo>
                  <a:cubicBezTo>
                    <a:pt x="564557" y="423194"/>
                    <a:pt x="560009" y="418646"/>
                    <a:pt x="554397" y="418646"/>
                  </a:cubicBezTo>
                  <a:lnTo>
                    <a:pt x="461603" y="418646"/>
                  </a:lnTo>
                  <a:cubicBezTo>
                    <a:pt x="455991" y="418646"/>
                    <a:pt x="451443" y="423194"/>
                    <a:pt x="451443" y="428806"/>
                  </a:cubicBezTo>
                  <a:lnTo>
                    <a:pt x="451443" y="479978"/>
                  </a:lnTo>
                  <a:lnTo>
                    <a:pt x="367115" y="479978"/>
                  </a:lnTo>
                  <a:lnTo>
                    <a:pt x="367115" y="428806"/>
                  </a:lnTo>
                  <a:cubicBezTo>
                    <a:pt x="367115" y="423194"/>
                    <a:pt x="362566" y="418646"/>
                    <a:pt x="356955" y="418646"/>
                  </a:cubicBezTo>
                  <a:lnTo>
                    <a:pt x="282008" y="418646"/>
                  </a:lnTo>
                  <a:close/>
                  <a:moveTo>
                    <a:pt x="264160" y="500298"/>
                  </a:moveTo>
                  <a:cubicBezTo>
                    <a:pt x="269771" y="500298"/>
                    <a:pt x="274320" y="495750"/>
                    <a:pt x="274320" y="490138"/>
                  </a:cubicBezTo>
                  <a:lnTo>
                    <a:pt x="274320" y="438966"/>
                  </a:lnTo>
                  <a:lnTo>
                    <a:pt x="346795" y="438966"/>
                  </a:lnTo>
                  <a:lnTo>
                    <a:pt x="346795" y="490138"/>
                  </a:lnTo>
                  <a:cubicBezTo>
                    <a:pt x="346795" y="495750"/>
                    <a:pt x="351343" y="500298"/>
                    <a:pt x="356955" y="500298"/>
                  </a:cubicBezTo>
                  <a:lnTo>
                    <a:pt x="461603" y="500298"/>
                  </a:lnTo>
                  <a:cubicBezTo>
                    <a:pt x="467214" y="500298"/>
                    <a:pt x="471763" y="495750"/>
                    <a:pt x="471763" y="490138"/>
                  </a:cubicBezTo>
                  <a:lnTo>
                    <a:pt x="471763" y="438966"/>
                  </a:lnTo>
                  <a:lnTo>
                    <a:pt x="544237" y="438966"/>
                  </a:lnTo>
                  <a:lnTo>
                    <a:pt x="544237" y="490138"/>
                  </a:lnTo>
                  <a:cubicBezTo>
                    <a:pt x="544237" y="495750"/>
                    <a:pt x="548786" y="500298"/>
                    <a:pt x="554397" y="500298"/>
                  </a:cubicBezTo>
                  <a:lnTo>
                    <a:pt x="659045" y="500298"/>
                  </a:lnTo>
                  <a:cubicBezTo>
                    <a:pt x="664657" y="500298"/>
                    <a:pt x="669205" y="495750"/>
                    <a:pt x="669205" y="490138"/>
                  </a:cubicBezTo>
                  <a:lnTo>
                    <a:pt x="669205" y="438966"/>
                  </a:lnTo>
                  <a:lnTo>
                    <a:pt x="741680" y="438966"/>
                  </a:lnTo>
                  <a:lnTo>
                    <a:pt x="741680" y="490138"/>
                  </a:lnTo>
                  <a:cubicBezTo>
                    <a:pt x="741680" y="495750"/>
                    <a:pt x="746228" y="500298"/>
                    <a:pt x="751840" y="500298"/>
                  </a:cubicBezTo>
                  <a:lnTo>
                    <a:pt x="801184" y="500298"/>
                  </a:lnTo>
                  <a:lnTo>
                    <a:pt x="801184" y="789757"/>
                  </a:lnTo>
                  <a:lnTo>
                    <a:pt x="615256" y="789757"/>
                  </a:lnTo>
                  <a:lnTo>
                    <a:pt x="615256" y="659099"/>
                  </a:lnTo>
                  <a:cubicBezTo>
                    <a:pt x="615181" y="607121"/>
                    <a:pt x="573051" y="565007"/>
                    <a:pt x="521073" y="564950"/>
                  </a:cubicBezTo>
                  <a:lnTo>
                    <a:pt x="494927" y="564950"/>
                  </a:lnTo>
                  <a:cubicBezTo>
                    <a:pt x="442949" y="565007"/>
                    <a:pt x="400819" y="607121"/>
                    <a:pt x="400744" y="659099"/>
                  </a:cubicBezTo>
                  <a:lnTo>
                    <a:pt x="400744" y="789757"/>
                  </a:lnTo>
                  <a:lnTo>
                    <a:pt x="214850" y="789757"/>
                  </a:lnTo>
                  <a:lnTo>
                    <a:pt x="214850" y="500298"/>
                  </a:lnTo>
                  <a:close/>
                  <a:moveTo>
                    <a:pt x="421030" y="788504"/>
                  </a:moveTo>
                  <a:lnTo>
                    <a:pt x="421030" y="659099"/>
                  </a:lnTo>
                  <a:cubicBezTo>
                    <a:pt x="421088" y="618334"/>
                    <a:pt x="454128" y="585307"/>
                    <a:pt x="494894" y="585270"/>
                  </a:cubicBezTo>
                  <a:lnTo>
                    <a:pt x="521039" y="585270"/>
                  </a:lnTo>
                  <a:cubicBezTo>
                    <a:pt x="561804" y="585307"/>
                    <a:pt x="594844" y="618334"/>
                    <a:pt x="594902" y="659099"/>
                  </a:cubicBezTo>
                  <a:lnTo>
                    <a:pt x="594902" y="788504"/>
                  </a:lnTo>
                  <a:close/>
                  <a:moveTo>
                    <a:pt x="211565" y="308003"/>
                  </a:moveTo>
                  <a:lnTo>
                    <a:pt x="96181" y="308003"/>
                  </a:lnTo>
                  <a:lnTo>
                    <a:pt x="153755" y="239322"/>
                  </a:lnTo>
                  <a:close/>
                  <a:moveTo>
                    <a:pt x="84667" y="383831"/>
                  </a:moveTo>
                  <a:lnTo>
                    <a:pt x="84667" y="328323"/>
                  </a:lnTo>
                  <a:lnTo>
                    <a:pt x="223215" y="328323"/>
                  </a:lnTo>
                  <a:lnTo>
                    <a:pt x="223215" y="383831"/>
                  </a:lnTo>
                  <a:lnTo>
                    <a:pt x="204690" y="383831"/>
                  </a:lnTo>
                  <a:cubicBezTo>
                    <a:pt x="199079" y="383831"/>
                    <a:pt x="194530" y="388379"/>
                    <a:pt x="194530" y="393991"/>
                  </a:cubicBezTo>
                  <a:lnTo>
                    <a:pt x="194530" y="788504"/>
                  </a:lnTo>
                  <a:lnTo>
                    <a:pt x="113250" y="788504"/>
                  </a:lnTo>
                  <a:lnTo>
                    <a:pt x="113250" y="404151"/>
                  </a:lnTo>
                  <a:lnTo>
                    <a:pt x="159681" y="404151"/>
                  </a:lnTo>
                  <a:lnTo>
                    <a:pt x="159681" y="383831"/>
                  </a:lnTo>
                  <a:lnTo>
                    <a:pt x="84667" y="383831"/>
                  </a:lnTo>
                  <a:close/>
                  <a:moveTo>
                    <a:pt x="59944" y="847974"/>
                  </a:moveTo>
                  <a:lnTo>
                    <a:pt x="59944" y="810077"/>
                  </a:lnTo>
                  <a:lnTo>
                    <a:pt x="956056" y="810077"/>
                  </a:lnTo>
                  <a:lnTo>
                    <a:pt x="956056" y="847838"/>
                  </a:lnTo>
                  <a:close/>
                </a:path>
              </a:pathLst>
            </a:custGeom>
            <a:grpFill/>
            <a:ln w="33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2FFCFFAC-380C-8E81-0445-907E735016C8}"/>
              </a:ext>
            </a:extLst>
          </p:cNvPr>
          <p:cNvGrpSpPr/>
          <p:nvPr/>
        </p:nvGrpSpPr>
        <p:grpSpPr>
          <a:xfrm>
            <a:off x="9925774" y="1524163"/>
            <a:ext cx="1093467" cy="1093467"/>
            <a:chOff x="6571898" y="3733666"/>
            <a:chExt cx="1093467" cy="1093467"/>
          </a:xfrm>
          <a:solidFill>
            <a:schemeClr val="tx2"/>
          </a:solidFill>
        </p:grpSpPr>
        <p:grpSp>
          <p:nvGrpSpPr>
            <p:cNvPr id="33" name="Gruppieren 32">
              <a:extLst>
                <a:ext uri="{FF2B5EF4-FFF2-40B4-BE49-F238E27FC236}">
                  <a16:creationId xmlns:a16="http://schemas.microsoft.com/office/drawing/2014/main" id="{087A0EE4-5B6E-6F14-6F14-C36FF81EBF61}"/>
                </a:ext>
              </a:extLst>
            </p:cNvPr>
            <p:cNvGrpSpPr/>
            <p:nvPr/>
          </p:nvGrpSpPr>
          <p:grpSpPr>
            <a:xfrm>
              <a:off x="6571898" y="3733666"/>
              <a:ext cx="1093467" cy="1093467"/>
              <a:chOff x="6466367" y="3733666"/>
              <a:chExt cx="1075777" cy="1075777"/>
            </a:xfrm>
            <a:grpFill/>
          </p:grpSpPr>
          <p:grpSp>
            <p:nvGrpSpPr>
              <p:cNvPr id="35" name="ee4p_icon_frame">
                <a:extLst>
                  <a:ext uri="{FF2B5EF4-FFF2-40B4-BE49-F238E27FC236}">
                    <a16:creationId xmlns:a16="http://schemas.microsoft.com/office/drawing/2014/main" id="{05820A56-E5A5-4DCB-14CE-BB94BAA1CE7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466367" y="3733666"/>
                <a:ext cx="1075777" cy="1075777"/>
                <a:chOff x="4737100" y="1701800"/>
                <a:chExt cx="1098550" cy="1098550"/>
              </a:xfrm>
              <a:grpFill/>
            </p:grpSpPr>
            <p:cxnSp>
              <p:nvCxnSpPr>
                <p:cNvPr id="37" name="ee4p_icon_frame_top">
                  <a:extLst>
                    <a:ext uri="{FF2B5EF4-FFF2-40B4-BE49-F238E27FC236}">
                      <a16:creationId xmlns:a16="http://schemas.microsoft.com/office/drawing/2014/main" id="{C87F0998-5547-2FAB-C415-8019B5D7BA10}"/>
                    </a:ext>
                  </a:extLst>
                </p:cNvPr>
                <p:cNvCxnSpPr/>
                <p:nvPr/>
              </p:nvCxnSpPr>
              <p:spPr>
                <a:xfrm>
                  <a:off x="4737100" y="1701800"/>
                  <a:ext cx="1098550" cy="0"/>
                </a:xfrm>
                <a:prstGeom prst="line">
                  <a:avLst/>
                </a:prstGeom>
                <a:grpFill/>
                <a:ln w="0" cap="sq">
                  <a:noFill/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ee4p_icon_frame_bottom">
                  <a:extLst>
                    <a:ext uri="{FF2B5EF4-FFF2-40B4-BE49-F238E27FC236}">
                      <a16:creationId xmlns:a16="http://schemas.microsoft.com/office/drawing/2014/main" id="{0D5C87FE-C5C8-5EF1-B779-FC4A8474BE1A}"/>
                    </a:ext>
                  </a:extLst>
                </p:cNvPr>
                <p:cNvCxnSpPr/>
                <p:nvPr/>
              </p:nvCxnSpPr>
              <p:spPr>
                <a:xfrm>
                  <a:off x="4737100" y="2800350"/>
                  <a:ext cx="1098550" cy="0"/>
                </a:xfrm>
                <a:prstGeom prst="line">
                  <a:avLst/>
                </a:prstGeom>
                <a:grpFill/>
                <a:ln w="0" cap="sq">
                  <a:noFill/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ee4p_icon_frame_left">
                  <a:extLst>
                    <a:ext uri="{FF2B5EF4-FFF2-40B4-BE49-F238E27FC236}">
                      <a16:creationId xmlns:a16="http://schemas.microsoft.com/office/drawing/2014/main" id="{0FC32917-2EB8-7E6D-F1D8-A37068F76E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187825" y="2251075"/>
                  <a:ext cx="1098550" cy="0"/>
                </a:xfrm>
                <a:prstGeom prst="line">
                  <a:avLst/>
                </a:prstGeom>
                <a:grpFill/>
                <a:ln w="0" cap="sq">
                  <a:noFill/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ee4p_icon_frame_right">
                  <a:extLst>
                    <a:ext uri="{FF2B5EF4-FFF2-40B4-BE49-F238E27FC236}">
                      <a16:creationId xmlns:a16="http://schemas.microsoft.com/office/drawing/2014/main" id="{829976F5-AB0F-5579-116C-91F84F2A96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286375" y="2251075"/>
                  <a:ext cx="1098550" cy="0"/>
                </a:xfrm>
                <a:prstGeom prst="line">
                  <a:avLst/>
                </a:prstGeom>
                <a:grpFill/>
                <a:ln w="0" cap="sq">
                  <a:noFill/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ee4p_icon">
                <a:extLst>
                  <a:ext uri="{FF2B5EF4-FFF2-40B4-BE49-F238E27FC236}">
                    <a16:creationId xmlns:a16="http://schemas.microsoft.com/office/drawing/2014/main" id="{65456EE1-C0E3-34C2-857F-EAA0AE5266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98242" y="3807068"/>
                <a:ext cx="1012027" cy="928973"/>
              </a:xfrm>
              <a:custGeom>
                <a:avLst/>
                <a:gdLst>
                  <a:gd name="connsiteX0" fmla="*/ 914400 w 1016000"/>
                  <a:gd name="connsiteY0" fmla="*/ 912300 h 932620"/>
                  <a:gd name="connsiteX1" fmla="*/ 1016000 w 1016000"/>
                  <a:gd name="connsiteY1" fmla="*/ 912300 h 932620"/>
                  <a:gd name="connsiteX2" fmla="*/ 1016000 w 1016000"/>
                  <a:gd name="connsiteY2" fmla="*/ 932620 h 932620"/>
                  <a:gd name="connsiteX3" fmla="*/ 410295 w 1016000"/>
                  <a:gd name="connsiteY3" fmla="*/ 932620 h 932620"/>
                  <a:gd name="connsiteX4" fmla="*/ 410295 w 1016000"/>
                  <a:gd name="connsiteY4" fmla="*/ 912300 h 932620"/>
                  <a:gd name="connsiteX5" fmla="*/ 894080 w 1016000"/>
                  <a:gd name="connsiteY5" fmla="*/ 912300 h 932620"/>
                  <a:gd name="connsiteX6" fmla="*/ 894080 w 1016000"/>
                  <a:gd name="connsiteY6" fmla="*/ 661111 h 932620"/>
                  <a:gd name="connsiteX7" fmla="*/ 914400 w 1016000"/>
                  <a:gd name="connsiteY7" fmla="*/ 661111 h 932620"/>
                  <a:gd name="connsiteX8" fmla="*/ 121920 w 1016000"/>
                  <a:gd name="connsiteY8" fmla="*/ 912300 h 932620"/>
                  <a:gd name="connsiteX9" fmla="*/ 253458 w 1016000"/>
                  <a:gd name="connsiteY9" fmla="*/ 912300 h 932620"/>
                  <a:gd name="connsiteX10" fmla="*/ 253458 w 1016000"/>
                  <a:gd name="connsiteY10" fmla="*/ 932620 h 932620"/>
                  <a:gd name="connsiteX11" fmla="*/ 0 w 1016000"/>
                  <a:gd name="connsiteY11" fmla="*/ 932620 h 932620"/>
                  <a:gd name="connsiteX12" fmla="*/ 0 w 1016000"/>
                  <a:gd name="connsiteY12" fmla="*/ 912300 h 932620"/>
                  <a:gd name="connsiteX13" fmla="*/ 101600 w 1016000"/>
                  <a:gd name="connsiteY13" fmla="*/ 912300 h 932620"/>
                  <a:gd name="connsiteX14" fmla="*/ 101600 w 1016000"/>
                  <a:gd name="connsiteY14" fmla="*/ 370874 h 932620"/>
                  <a:gd name="connsiteX15" fmla="*/ 41791 w 1016000"/>
                  <a:gd name="connsiteY15" fmla="*/ 408127 h 932620"/>
                  <a:gd name="connsiteX16" fmla="*/ 27791 w 1016000"/>
                  <a:gd name="connsiteY16" fmla="*/ 404896 h 932620"/>
                  <a:gd name="connsiteX17" fmla="*/ 26247 w 1016000"/>
                  <a:gd name="connsiteY17" fmla="*/ 399491 h 932620"/>
                  <a:gd name="connsiteX18" fmla="*/ 26247 w 1016000"/>
                  <a:gd name="connsiteY18" fmla="*/ 304326 h 932620"/>
                  <a:gd name="connsiteX19" fmla="*/ 31022 w 1016000"/>
                  <a:gd name="connsiteY19" fmla="*/ 295690 h 932620"/>
                  <a:gd name="connsiteX20" fmla="*/ 502615 w 1016000"/>
                  <a:gd name="connsiteY20" fmla="*/ 1558 h 932620"/>
                  <a:gd name="connsiteX21" fmla="*/ 513385 w 1016000"/>
                  <a:gd name="connsiteY21" fmla="*/ 1558 h 932620"/>
                  <a:gd name="connsiteX22" fmla="*/ 735076 w 1016000"/>
                  <a:gd name="connsiteY22" fmla="*/ 139869 h 932620"/>
                  <a:gd name="connsiteX23" fmla="*/ 735076 w 1016000"/>
                  <a:gd name="connsiteY23" fmla="*/ 10160 h 932620"/>
                  <a:gd name="connsiteX24" fmla="*/ 745236 w 1016000"/>
                  <a:gd name="connsiteY24" fmla="*/ 0 h 932620"/>
                  <a:gd name="connsiteX25" fmla="*/ 904240 w 1016000"/>
                  <a:gd name="connsiteY25" fmla="*/ 0 h 932620"/>
                  <a:gd name="connsiteX26" fmla="*/ 914400 w 1016000"/>
                  <a:gd name="connsiteY26" fmla="*/ 10160 h 932620"/>
                  <a:gd name="connsiteX27" fmla="*/ 914400 w 1016000"/>
                  <a:gd name="connsiteY27" fmla="*/ 251731 h 932620"/>
                  <a:gd name="connsiteX28" fmla="*/ 984978 w 1016000"/>
                  <a:gd name="connsiteY28" fmla="*/ 295758 h 932620"/>
                  <a:gd name="connsiteX29" fmla="*/ 989753 w 1016000"/>
                  <a:gd name="connsiteY29" fmla="*/ 304394 h 932620"/>
                  <a:gd name="connsiteX30" fmla="*/ 989753 w 1016000"/>
                  <a:gd name="connsiteY30" fmla="*/ 399559 h 932620"/>
                  <a:gd name="connsiteX31" fmla="*/ 984538 w 1016000"/>
                  <a:gd name="connsiteY31" fmla="*/ 408466 h 932620"/>
                  <a:gd name="connsiteX32" fmla="*/ 974209 w 1016000"/>
                  <a:gd name="connsiteY32" fmla="*/ 408195 h 932620"/>
                  <a:gd name="connsiteX33" fmla="*/ 914400 w 1016000"/>
                  <a:gd name="connsiteY33" fmla="*/ 370942 h 932620"/>
                  <a:gd name="connsiteX34" fmla="*/ 914400 w 1016000"/>
                  <a:gd name="connsiteY34" fmla="*/ 563507 h 932620"/>
                  <a:gd name="connsiteX35" fmla="*/ 894080 w 1016000"/>
                  <a:gd name="connsiteY35" fmla="*/ 563507 h 932620"/>
                  <a:gd name="connsiteX36" fmla="*/ 894080 w 1016000"/>
                  <a:gd name="connsiteY36" fmla="*/ 359529 h 932620"/>
                  <a:gd name="connsiteX37" fmla="*/ 508000 w 1016000"/>
                  <a:gd name="connsiteY37" fmla="*/ 118669 h 932620"/>
                  <a:gd name="connsiteX38" fmla="*/ 121920 w 1016000"/>
                  <a:gd name="connsiteY38" fmla="*/ 359529 h 932620"/>
                  <a:gd name="connsiteX39" fmla="*/ 755227 w 1016000"/>
                  <a:gd name="connsiteY39" fmla="*/ 152535 h 932620"/>
                  <a:gd name="connsiteX40" fmla="*/ 894080 w 1016000"/>
                  <a:gd name="connsiteY40" fmla="*/ 239031 h 932620"/>
                  <a:gd name="connsiteX41" fmla="*/ 894080 w 1016000"/>
                  <a:gd name="connsiteY41" fmla="*/ 20320 h 932620"/>
                  <a:gd name="connsiteX42" fmla="*/ 755396 w 1016000"/>
                  <a:gd name="connsiteY42" fmla="*/ 20320 h 932620"/>
                  <a:gd name="connsiteX43" fmla="*/ 46601 w 1016000"/>
                  <a:gd name="connsiteY43" fmla="*/ 381271 h 932620"/>
                  <a:gd name="connsiteX44" fmla="*/ 502615 w 1016000"/>
                  <a:gd name="connsiteY44" fmla="*/ 96791 h 932620"/>
                  <a:gd name="connsiteX45" fmla="*/ 513385 w 1016000"/>
                  <a:gd name="connsiteY45" fmla="*/ 96791 h 932620"/>
                  <a:gd name="connsiteX46" fmla="*/ 969399 w 1016000"/>
                  <a:gd name="connsiteY46" fmla="*/ 381271 h 932620"/>
                  <a:gd name="connsiteX47" fmla="*/ 969399 w 1016000"/>
                  <a:gd name="connsiteY47" fmla="*/ 310151 h 932620"/>
                  <a:gd name="connsiteX48" fmla="*/ 508000 w 1016000"/>
                  <a:gd name="connsiteY48" fmla="*/ 22149 h 932620"/>
                  <a:gd name="connsiteX49" fmla="*/ 46601 w 1016000"/>
                  <a:gd name="connsiteY49" fmla="*/ 310015 h 932620"/>
                  <a:gd name="connsiteX50" fmla="*/ 675640 w 1016000"/>
                  <a:gd name="connsiteY50" fmla="*/ 593547 h 932620"/>
                  <a:gd name="connsiteX51" fmla="*/ 573261 w 1016000"/>
                  <a:gd name="connsiteY51" fmla="*/ 439217 h 932620"/>
                  <a:gd name="connsiteX52" fmla="*/ 566488 w 1016000"/>
                  <a:gd name="connsiteY52" fmla="*/ 436541 h 932620"/>
                  <a:gd name="connsiteX53" fmla="*/ 559410 w 1016000"/>
                  <a:gd name="connsiteY53" fmla="*/ 455574 h 932620"/>
                  <a:gd name="connsiteX54" fmla="*/ 565370 w 1016000"/>
                  <a:gd name="connsiteY54" fmla="*/ 457945 h 932620"/>
                  <a:gd name="connsiteX55" fmla="*/ 643731 w 1016000"/>
                  <a:gd name="connsiteY55" fmla="*/ 650989 h 932620"/>
                  <a:gd name="connsiteX56" fmla="*/ 450687 w 1016000"/>
                  <a:gd name="connsiteY56" fmla="*/ 729349 h 932620"/>
                  <a:gd name="connsiteX57" fmla="*/ 372327 w 1016000"/>
                  <a:gd name="connsiteY57" fmla="*/ 536306 h 932620"/>
                  <a:gd name="connsiteX58" fmla="*/ 456658 w 1016000"/>
                  <a:gd name="connsiteY58" fmla="*/ 455574 h 932620"/>
                  <a:gd name="connsiteX59" fmla="*/ 449580 w 1016000"/>
                  <a:gd name="connsiteY59" fmla="*/ 436541 h 932620"/>
                  <a:gd name="connsiteX60" fmla="*/ 350916 w 1016000"/>
                  <a:gd name="connsiteY60" fmla="*/ 652113 h 932620"/>
                  <a:gd name="connsiteX61" fmla="*/ 566488 w 1016000"/>
                  <a:gd name="connsiteY61" fmla="*/ 750780 h 932620"/>
                  <a:gd name="connsiteX62" fmla="*/ 675674 w 1016000"/>
                  <a:gd name="connsiteY62" fmla="*/ 593683 h 932620"/>
                  <a:gd name="connsiteX63" fmla="*/ 498822 w 1016000"/>
                  <a:gd name="connsiteY63" fmla="*/ 526085 h 932620"/>
                  <a:gd name="connsiteX64" fmla="*/ 519142 w 1016000"/>
                  <a:gd name="connsiteY64" fmla="*/ 526085 h 932620"/>
                  <a:gd name="connsiteX65" fmla="*/ 519142 w 1016000"/>
                  <a:gd name="connsiteY65" fmla="*/ 348048 h 932620"/>
                  <a:gd name="connsiteX66" fmla="*/ 498822 w 1016000"/>
                  <a:gd name="connsiteY66" fmla="*/ 348048 h 932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1016000" h="932620">
                    <a:moveTo>
                      <a:pt x="914400" y="912300"/>
                    </a:moveTo>
                    <a:lnTo>
                      <a:pt x="1016000" y="912300"/>
                    </a:lnTo>
                    <a:lnTo>
                      <a:pt x="1016000" y="932620"/>
                    </a:lnTo>
                    <a:lnTo>
                      <a:pt x="410295" y="932620"/>
                    </a:lnTo>
                    <a:lnTo>
                      <a:pt x="410295" y="912300"/>
                    </a:lnTo>
                    <a:lnTo>
                      <a:pt x="894080" y="912300"/>
                    </a:lnTo>
                    <a:lnTo>
                      <a:pt x="894080" y="661111"/>
                    </a:lnTo>
                    <a:lnTo>
                      <a:pt x="914400" y="661111"/>
                    </a:lnTo>
                    <a:close/>
                    <a:moveTo>
                      <a:pt x="121920" y="912300"/>
                    </a:moveTo>
                    <a:lnTo>
                      <a:pt x="253458" y="912300"/>
                    </a:lnTo>
                    <a:lnTo>
                      <a:pt x="253458" y="932620"/>
                    </a:lnTo>
                    <a:lnTo>
                      <a:pt x="0" y="932620"/>
                    </a:lnTo>
                    <a:lnTo>
                      <a:pt x="0" y="912300"/>
                    </a:lnTo>
                    <a:lnTo>
                      <a:pt x="101600" y="912300"/>
                    </a:lnTo>
                    <a:lnTo>
                      <a:pt x="101600" y="370874"/>
                    </a:lnTo>
                    <a:lnTo>
                      <a:pt x="41791" y="408127"/>
                    </a:lnTo>
                    <a:cubicBezTo>
                      <a:pt x="37033" y="411101"/>
                      <a:pt x="30765" y="409655"/>
                      <a:pt x="27791" y="404896"/>
                    </a:cubicBezTo>
                    <a:cubicBezTo>
                      <a:pt x="26778" y="403274"/>
                      <a:pt x="26243" y="401401"/>
                      <a:pt x="26247" y="399491"/>
                    </a:cubicBezTo>
                    <a:lnTo>
                      <a:pt x="26247" y="304326"/>
                    </a:lnTo>
                    <a:cubicBezTo>
                      <a:pt x="26240" y="300814"/>
                      <a:pt x="28045" y="297549"/>
                      <a:pt x="31022" y="295690"/>
                    </a:cubicBezTo>
                    <a:lnTo>
                      <a:pt x="502615" y="1558"/>
                    </a:lnTo>
                    <a:cubicBezTo>
                      <a:pt x="505910" y="-501"/>
                      <a:pt x="510090" y="-501"/>
                      <a:pt x="513385" y="1558"/>
                    </a:cubicBezTo>
                    <a:lnTo>
                      <a:pt x="735076" y="139869"/>
                    </a:lnTo>
                    <a:lnTo>
                      <a:pt x="735076" y="10160"/>
                    </a:lnTo>
                    <a:cubicBezTo>
                      <a:pt x="735076" y="4549"/>
                      <a:pt x="739624" y="0"/>
                      <a:pt x="745236" y="0"/>
                    </a:cubicBezTo>
                    <a:lnTo>
                      <a:pt x="904240" y="0"/>
                    </a:lnTo>
                    <a:cubicBezTo>
                      <a:pt x="909852" y="0"/>
                      <a:pt x="914400" y="4549"/>
                      <a:pt x="914400" y="10160"/>
                    </a:cubicBezTo>
                    <a:lnTo>
                      <a:pt x="914400" y="251731"/>
                    </a:lnTo>
                    <a:lnTo>
                      <a:pt x="984978" y="295758"/>
                    </a:lnTo>
                    <a:cubicBezTo>
                      <a:pt x="987955" y="297617"/>
                      <a:pt x="989760" y="300882"/>
                      <a:pt x="989753" y="304394"/>
                    </a:cubicBezTo>
                    <a:lnTo>
                      <a:pt x="989753" y="399559"/>
                    </a:lnTo>
                    <a:cubicBezTo>
                      <a:pt x="989763" y="403257"/>
                      <a:pt x="987769" y="406668"/>
                      <a:pt x="984538" y="408466"/>
                    </a:cubicBezTo>
                    <a:cubicBezTo>
                      <a:pt x="981304" y="410264"/>
                      <a:pt x="977345" y="410159"/>
                      <a:pt x="974209" y="408195"/>
                    </a:cubicBezTo>
                    <a:lnTo>
                      <a:pt x="914400" y="370942"/>
                    </a:lnTo>
                    <a:lnTo>
                      <a:pt x="914400" y="563507"/>
                    </a:lnTo>
                    <a:lnTo>
                      <a:pt x="894080" y="563507"/>
                    </a:lnTo>
                    <a:lnTo>
                      <a:pt x="894080" y="359529"/>
                    </a:lnTo>
                    <a:lnTo>
                      <a:pt x="508000" y="118669"/>
                    </a:lnTo>
                    <a:lnTo>
                      <a:pt x="121920" y="359529"/>
                    </a:lnTo>
                    <a:close/>
                    <a:moveTo>
                      <a:pt x="755227" y="152535"/>
                    </a:moveTo>
                    <a:lnTo>
                      <a:pt x="894080" y="239031"/>
                    </a:lnTo>
                    <a:lnTo>
                      <a:pt x="894080" y="20320"/>
                    </a:lnTo>
                    <a:lnTo>
                      <a:pt x="755396" y="20320"/>
                    </a:lnTo>
                    <a:close/>
                    <a:moveTo>
                      <a:pt x="46601" y="381271"/>
                    </a:moveTo>
                    <a:lnTo>
                      <a:pt x="502615" y="96791"/>
                    </a:lnTo>
                    <a:cubicBezTo>
                      <a:pt x="505910" y="94732"/>
                      <a:pt x="510090" y="94732"/>
                      <a:pt x="513385" y="96791"/>
                    </a:cubicBezTo>
                    <a:lnTo>
                      <a:pt x="969399" y="381271"/>
                    </a:lnTo>
                    <a:lnTo>
                      <a:pt x="969399" y="310151"/>
                    </a:lnTo>
                    <a:lnTo>
                      <a:pt x="508000" y="22149"/>
                    </a:lnTo>
                    <a:lnTo>
                      <a:pt x="46601" y="310015"/>
                    </a:lnTo>
                    <a:close/>
                    <a:moveTo>
                      <a:pt x="675640" y="593547"/>
                    </a:moveTo>
                    <a:cubicBezTo>
                      <a:pt x="675660" y="526193"/>
                      <a:pt x="635322" y="465386"/>
                      <a:pt x="573261" y="439217"/>
                    </a:cubicBezTo>
                    <a:cubicBezTo>
                      <a:pt x="571026" y="438269"/>
                      <a:pt x="568757" y="437388"/>
                      <a:pt x="566488" y="436541"/>
                    </a:cubicBezTo>
                    <a:lnTo>
                      <a:pt x="559410" y="455574"/>
                    </a:lnTo>
                    <a:cubicBezTo>
                      <a:pt x="561408" y="456319"/>
                      <a:pt x="563406" y="457098"/>
                      <a:pt x="565370" y="457945"/>
                    </a:cubicBezTo>
                    <a:cubicBezTo>
                      <a:pt x="640317" y="489614"/>
                      <a:pt x="675400" y="576042"/>
                      <a:pt x="643731" y="650989"/>
                    </a:cubicBezTo>
                    <a:cubicBezTo>
                      <a:pt x="612062" y="725935"/>
                      <a:pt x="525634" y="761018"/>
                      <a:pt x="450687" y="729349"/>
                    </a:cubicBezTo>
                    <a:cubicBezTo>
                      <a:pt x="375741" y="697680"/>
                      <a:pt x="340658" y="611253"/>
                      <a:pt x="372327" y="536306"/>
                    </a:cubicBezTo>
                    <a:cubicBezTo>
                      <a:pt x="388119" y="498931"/>
                      <a:pt x="418629" y="469724"/>
                      <a:pt x="456658" y="455574"/>
                    </a:cubicBezTo>
                    <a:lnTo>
                      <a:pt x="449580" y="436541"/>
                    </a:lnTo>
                    <a:cubicBezTo>
                      <a:pt x="362807" y="468823"/>
                      <a:pt x="318632" y="565340"/>
                      <a:pt x="350916" y="652113"/>
                    </a:cubicBezTo>
                    <a:cubicBezTo>
                      <a:pt x="383198" y="738889"/>
                      <a:pt x="479715" y="783062"/>
                      <a:pt x="566488" y="750780"/>
                    </a:cubicBezTo>
                    <a:cubicBezTo>
                      <a:pt x="632125" y="726359"/>
                      <a:pt x="675664" y="663712"/>
                      <a:pt x="675674" y="593683"/>
                    </a:cubicBezTo>
                    <a:close/>
                    <a:moveTo>
                      <a:pt x="498822" y="526085"/>
                    </a:moveTo>
                    <a:lnTo>
                      <a:pt x="519142" y="526085"/>
                    </a:lnTo>
                    <a:lnTo>
                      <a:pt x="519142" y="348048"/>
                    </a:lnTo>
                    <a:lnTo>
                      <a:pt x="498822" y="348048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800A50A7-2B21-2B3D-8A86-38248EE05F61}"/>
                </a:ext>
              </a:extLst>
            </p:cNvPr>
            <p:cNvSpPr/>
            <p:nvPr/>
          </p:nvSpPr>
          <p:spPr>
            <a:xfrm>
              <a:off x="6898433" y="4149227"/>
              <a:ext cx="466530" cy="4778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9" name="Grafik 48" descr="Pfeil: Kurve im Uhrzeigersinn mit einfarbiger Füllung">
            <a:extLst>
              <a:ext uri="{FF2B5EF4-FFF2-40B4-BE49-F238E27FC236}">
                <a16:creationId xmlns:a16="http://schemas.microsoft.com/office/drawing/2014/main" id="{A6585949-9610-42EA-0939-8A6CDCB862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7990585">
            <a:off x="8797519" y="2777677"/>
            <a:ext cx="1146820" cy="1146820"/>
          </a:xfrm>
          <a:prstGeom prst="rect">
            <a:avLst/>
          </a:prstGeom>
        </p:spPr>
      </p:pic>
      <p:pic>
        <p:nvPicPr>
          <p:cNvPr id="50" name="Grafik 49" descr="Pfeil: Kurve im Uhrzeigersinn mit einfarbiger Füllung">
            <a:extLst>
              <a:ext uri="{FF2B5EF4-FFF2-40B4-BE49-F238E27FC236}">
                <a16:creationId xmlns:a16="http://schemas.microsoft.com/office/drawing/2014/main" id="{54E50D42-F7D6-1D13-988C-1AFBF43136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609415" flipV="1">
            <a:off x="8786387" y="2284708"/>
            <a:ext cx="1146821" cy="114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109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1E12D0-670E-0389-ECD3-E9012B3C2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Projects and Platforms must integrate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083C88-D10E-3AAC-8318-5323891B559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fontAlgn="t"/>
            <a:r>
              <a:rPr lang="de-DE" b="1" dirty="0"/>
              <a:t>Projects</a:t>
            </a:r>
            <a:r>
              <a:rPr lang="de-DE" dirty="0"/>
              <a:t> </a:t>
            </a:r>
            <a:r>
              <a:rPr lang="de-DE" b="1" dirty="0" err="1"/>
              <a:t>select</a:t>
            </a:r>
            <a:r>
              <a:rPr lang="de-DE" b="1" dirty="0"/>
              <a:t> and </a:t>
            </a:r>
            <a:r>
              <a:rPr lang="de-DE" b="1" dirty="0" err="1"/>
              <a:t>combine</a:t>
            </a:r>
            <a:r>
              <a:rPr lang="de-DE" b="1" dirty="0"/>
              <a:t> </a:t>
            </a:r>
            <a:r>
              <a:rPr lang="de-DE" dirty="0" err="1"/>
              <a:t>platform</a:t>
            </a:r>
            <a:r>
              <a:rPr lang="de-DE" dirty="0"/>
              <a:t> </a:t>
            </a:r>
            <a:r>
              <a:rPr lang="de-DE" b="1" dirty="0" err="1"/>
              <a:t>capabilities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create</a:t>
            </a:r>
            <a:r>
              <a:rPr lang="de-DE" dirty="0"/>
              <a:t> </a:t>
            </a:r>
            <a:r>
              <a:rPr lang="de-DE" dirty="0" err="1"/>
              <a:t>deliverable</a:t>
            </a:r>
            <a:r>
              <a:rPr lang="de-DE" dirty="0"/>
              <a:t> </a:t>
            </a:r>
            <a:r>
              <a:rPr lang="de-DE" dirty="0" err="1"/>
              <a:t>systems</a:t>
            </a:r>
            <a:endParaRPr lang="de-DE" dirty="0"/>
          </a:p>
          <a:p>
            <a:pPr fontAlgn="t"/>
            <a:r>
              <a:rPr lang="de-DE" dirty="0"/>
              <a:t>Projects </a:t>
            </a:r>
            <a:r>
              <a:rPr lang="de-DE" dirty="0" err="1"/>
              <a:t>contribute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evolution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platforms</a:t>
            </a:r>
            <a:r>
              <a:rPr lang="de-DE" dirty="0"/>
              <a:t> </a:t>
            </a:r>
            <a:r>
              <a:rPr lang="de-DE" dirty="0" err="1"/>
              <a:t>capabilities</a:t>
            </a:r>
            <a:endParaRPr lang="de-DE" dirty="0"/>
          </a:p>
          <a:p>
            <a:pPr fontAlgn="t"/>
            <a:r>
              <a:rPr lang="de-DE" b="1" dirty="0" err="1"/>
              <a:t>Platform</a:t>
            </a:r>
            <a:r>
              <a:rPr lang="de-DE" dirty="0"/>
              <a:t> </a:t>
            </a:r>
            <a:r>
              <a:rPr lang="de-DE" b="1" dirty="0" err="1"/>
              <a:t>ensures</a:t>
            </a:r>
            <a:r>
              <a:rPr lang="de-DE" b="1" dirty="0"/>
              <a:t> </a:t>
            </a:r>
            <a:r>
              <a:rPr lang="de-DE" b="1" dirty="0" err="1"/>
              <a:t>long</a:t>
            </a:r>
            <a:r>
              <a:rPr lang="de-DE" b="1" dirty="0"/>
              <a:t>-term </a:t>
            </a:r>
            <a:r>
              <a:rPr lang="de-DE" b="1" dirty="0" err="1"/>
              <a:t>consistency</a:t>
            </a:r>
            <a:r>
              <a:rPr lang="de-DE" b="1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integrating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evolved</a:t>
            </a:r>
            <a:r>
              <a:rPr lang="de-DE" dirty="0"/>
              <a:t> </a:t>
            </a:r>
            <a:r>
              <a:rPr lang="de-DE" dirty="0" err="1"/>
              <a:t>capabilities</a:t>
            </a:r>
            <a:endParaRPr lang="de-DE" dirty="0"/>
          </a:p>
          <a:p>
            <a:pPr marL="0" indent="0" fontAlgn="t">
              <a:buNone/>
            </a:pPr>
            <a:endParaRPr lang="de-DE" b="1" dirty="0"/>
          </a:p>
          <a:p>
            <a:pPr marL="0" indent="0" fontAlgn="t">
              <a:buNone/>
            </a:pPr>
            <a:r>
              <a:rPr lang="de-DE" b="1" dirty="0"/>
              <a:t>A </a:t>
            </a:r>
            <a:r>
              <a:rPr lang="de-DE" b="1" dirty="0" err="1"/>
              <a:t>continuous</a:t>
            </a:r>
            <a:r>
              <a:rPr lang="de-DE" b="1" dirty="0"/>
              <a:t> </a:t>
            </a:r>
            <a:r>
              <a:rPr lang="de-DE" b="1" dirty="0" err="1"/>
              <a:t>improvement</a:t>
            </a:r>
            <a:r>
              <a:rPr lang="de-DE" b="1" dirty="0"/>
              <a:t> loop </a:t>
            </a:r>
            <a:r>
              <a:rPr lang="de-DE" b="1" dirty="0" err="1"/>
              <a:t>can</a:t>
            </a:r>
            <a:r>
              <a:rPr lang="de-DE" b="1" dirty="0"/>
              <a:t> </a:t>
            </a:r>
            <a:r>
              <a:rPr lang="de-DE" b="1" dirty="0" err="1"/>
              <a:t>be</a:t>
            </a:r>
            <a:r>
              <a:rPr lang="de-DE" b="1" dirty="0"/>
              <a:t> </a:t>
            </a:r>
            <a:r>
              <a:rPr lang="de-DE" b="1" dirty="0" err="1"/>
              <a:t>established</a:t>
            </a:r>
            <a:r>
              <a:rPr lang="de-DE" b="1" dirty="0"/>
              <a:t>!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0757EEF-90F0-9FC2-4434-22958FAC7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FA96-312F-4AFC-96E6-E4DDC7E79B51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E59C655-02A7-F9BC-7DAE-AC64CBFBD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A57132C-F4E0-653C-1934-5AF09558C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13</a:t>
            </a:fld>
            <a:endParaRPr lang="en-US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2B46F43-0569-E2C5-03F5-B1DBA2573F0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Complementary roles in development</a:t>
            </a: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F186D555-09ED-3B6F-85C6-6C2B53696704}"/>
              </a:ext>
            </a:extLst>
          </p:cNvPr>
          <p:cNvSpPr/>
          <p:nvPr/>
        </p:nvSpPr>
        <p:spPr>
          <a:xfrm>
            <a:off x="7143959" y="3407278"/>
            <a:ext cx="789660" cy="707895"/>
          </a:xfrm>
          <a:custGeom>
            <a:avLst/>
            <a:gdLst>
              <a:gd name="csX0" fmla="*/ 80522 w 789660"/>
              <a:gd name="csY0" fmla="*/ 499898 h 707895"/>
              <a:gd name="csX1" fmla="*/ 80522 w 789660"/>
              <a:gd name="csY1" fmla="*/ 499898 h 707895"/>
              <a:gd name="csX2" fmla="*/ 197158 w 789660"/>
              <a:gd name="csY2" fmla="*/ 548169 h 707895"/>
              <a:gd name="csX3" fmla="*/ 343301 w 789660"/>
              <a:gd name="csY3" fmla="*/ 417116 h 707895"/>
              <a:gd name="csX4" fmla="*/ 463991 w 789660"/>
              <a:gd name="csY4" fmla="*/ 502591 h 707895"/>
              <a:gd name="csX5" fmla="*/ 439752 w 789660"/>
              <a:gd name="csY5" fmla="*/ 648645 h 707895"/>
              <a:gd name="csX6" fmla="*/ 580213 w 789660"/>
              <a:gd name="csY6" fmla="*/ 706860 h 707895"/>
              <a:gd name="csX7" fmla="*/ 582699 w 789660"/>
              <a:gd name="csY7" fmla="*/ 707896 h 707895"/>
              <a:gd name="csX8" fmla="*/ 789660 w 789660"/>
              <a:gd name="csY8" fmla="*/ 207169 h 707895"/>
              <a:gd name="csX9" fmla="*/ 287483 w 789660"/>
              <a:gd name="csY9" fmla="*/ 0 h 707895"/>
              <a:gd name="csX10" fmla="*/ 209381 w 789660"/>
              <a:gd name="csY10" fmla="*/ 192045 h 707895"/>
              <a:gd name="csX11" fmla="*/ 209381 w 789660"/>
              <a:gd name="csY11" fmla="*/ 192045 h 707895"/>
              <a:gd name="csX12" fmla="*/ 203373 w 789660"/>
              <a:gd name="csY12" fmla="*/ 206340 h 707895"/>
              <a:gd name="csX13" fmla="*/ 201715 w 789660"/>
              <a:gd name="csY13" fmla="*/ 199711 h 707895"/>
              <a:gd name="csX14" fmla="*/ 61255 w 789660"/>
              <a:gd name="csY14" fmla="*/ 141496 h 707895"/>
              <a:gd name="csX15" fmla="*/ 5941 w 789660"/>
              <a:gd name="csY15" fmla="*/ 193910 h 707895"/>
              <a:gd name="csX16" fmla="*/ 72216 w 789660"/>
              <a:gd name="csY16" fmla="*/ 330438 h 707895"/>
              <a:gd name="csX17" fmla="*/ 148473 w 789660"/>
              <a:gd name="csY17" fmla="*/ 328155 h 707895"/>
              <a:gd name="csX18" fmla="*/ 155102 w 789660"/>
              <a:gd name="csY18" fmla="*/ 325462 h 707895"/>
              <a:gd name="csX19" fmla="*/ 151166 w 789660"/>
              <a:gd name="csY19" fmla="*/ 334992 h 707895"/>
              <a:gd name="csX20" fmla="*/ 151166 w 789660"/>
              <a:gd name="csY20" fmla="*/ 334992 h 7078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789660" h="707895">
                <a:moveTo>
                  <a:pt x="80522" y="499898"/>
                </a:moveTo>
                <a:lnTo>
                  <a:pt x="80522" y="499898"/>
                </a:lnTo>
                <a:lnTo>
                  <a:pt x="197158" y="548169"/>
                </a:lnTo>
                <a:cubicBezTo>
                  <a:pt x="201324" y="471624"/>
                  <a:pt x="266754" y="412949"/>
                  <a:pt x="343301" y="417116"/>
                </a:cubicBezTo>
                <a:cubicBezTo>
                  <a:pt x="396624" y="420018"/>
                  <a:pt x="443554" y="453254"/>
                  <a:pt x="463991" y="502591"/>
                </a:cubicBezTo>
                <a:cubicBezTo>
                  <a:pt x="483765" y="551989"/>
                  <a:pt x="474422" y="608283"/>
                  <a:pt x="439752" y="648645"/>
                </a:cubicBezTo>
                <a:lnTo>
                  <a:pt x="580213" y="706860"/>
                </a:lnTo>
                <a:lnTo>
                  <a:pt x="582699" y="707896"/>
                </a:lnTo>
                <a:lnTo>
                  <a:pt x="789660" y="207169"/>
                </a:lnTo>
                <a:lnTo>
                  <a:pt x="287483" y="0"/>
                </a:lnTo>
                <a:lnTo>
                  <a:pt x="209381" y="192045"/>
                </a:lnTo>
                <a:lnTo>
                  <a:pt x="209381" y="192045"/>
                </a:lnTo>
                <a:lnTo>
                  <a:pt x="203373" y="206340"/>
                </a:lnTo>
                <a:lnTo>
                  <a:pt x="201715" y="199711"/>
                </a:lnTo>
                <a:cubicBezTo>
                  <a:pt x="178912" y="144939"/>
                  <a:pt x="116117" y="118913"/>
                  <a:pt x="61255" y="141496"/>
                </a:cubicBezTo>
                <a:cubicBezTo>
                  <a:pt x="37203" y="151882"/>
                  <a:pt x="17604" y="170450"/>
                  <a:pt x="5941" y="193910"/>
                </a:cubicBezTo>
                <a:cubicBezTo>
                  <a:pt x="-13458" y="249912"/>
                  <a:pt x="16212" y="311039"/>
                  <a:pt x="72216" y="330438"/>
                </a:cubicBezTo>
                <a:cubicBezTo>
                  <a:pt x="97056" y="339044"/>
                  <a:pt x="124191" y="338232"/>
                  <a:pt x="148473" y="328155"/>
                </a:cubicBezTo>
                <a:lnTo>
                  <a:pt x="155102" y="325462"/>
                </a:lnTo>
                <a:lnTo>
                  <a:pt x="151166" y="334992"/>
                </a:lnTo>
                <a:lnTo>
                  <a:pt x="151166" y="334992"/>
                </a:lnTo>
                <a:close/>
              </a:path>
            </a:pathLst>
          </a:custGeom>
          <a:solidFill>
            <a:schemeClr val="accent5"/>
          </a:solidFill>
          <a:ln w="20638" cap="flat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EF5AD8C1-BA92-0956-662F-9E27D3E6AFEE}"/>
              </a:ext>
            </a:extLst>
          </p:cNvPr>
          <p:cNvSpPr/>
          <p:nvPr/>
        </p:nvSpPr>
        <p:spPr>
          <a:xfrm>
            <a:off x="6475566" y="4290609"/>
            <a:ext cx="767574" cy="538638"/>
          </a:xfrm>
          <a:custGeom>
            <a:avLst/>
            <a:gdLst>
              <a:gd name="csX0" fmla="*/ 696501 w 767574"/>
              <a:gd name="csY0" fmla="*/ 345557 h 538638"/>
              <a:gd name="csX1" fmla="*/ 762302 w 767574"/>
              <a:gd name="csY1" fmla="*/ 214677 h 538638"/>
              <a:gd name="csX2" fmla="*/ 631421 w 767574"/>
              <a:gd name="csY2" fmla="*/ 148876 h 538638"/>
              <a:gd name="csX3" fmla="*/ 580073 w 767574"/>
              <a:gd name="csY3" fmla="*/ 186452 h 538638"/>
              <a:gd name="csX4" fmla="*/ 580073 w 767574"/>
              <a:gd name="csY4" fmla="*/ 0 h 538638"/>
              <a:gd name="csX5" fmla="*/ 454321 w 767574"/>
              <a:gd name="csY5" fmla="*/ 0 h 538638"/>
              <a:gd name="csX6" fmla="*/ 455771 w 767574"/>
              <a:gd name="csY6" fmla="*/ 20717 h 538638"/>
              <a:gd name="csX7" fmla="*/ 290036 w 767574"/>
              <a:gd name="csY7" fmla="*/ 186452 h 538638"/>
              <a:gd name="csX8" fmla="*/ 124301 w 767574"/>
              <a:gd name="csY8" fmla="*/ 20717 h 538638"/>
              <a:gd name="csX9" fmla="*/ 125751 w 767574"/>
              <a:gd name="csY9" fmla="*/ 0 h 538638"/>
              <a:gd name="csX10" fmla="*/ 0 w 767574"/>
              <a:gd name="csY10" fmla="*/ 0 h 538638"/>
              <a:gd name="csX11" fmla="*/ 0 w 767574"/>
              <a:gd name="csY11" fmla="*/ 538639 h 538638"/>
              <a:gd name="csX12" fmla="*/ 580073 w 767574"/>
              <a:gd name="csY12" fmla="*/ 538639 h 538638"/>
              <a:gd name="csX13" fmla="*/ 580073 w 767574"/>
              <a:gd name="csY13" fmla="*/ 310753 h 538638"/>
              <a:gd name="csX14" fmla="*/ 587531 w 767574"/>
              <a:gd name="csY14" fmla="*/ 319869 h 538638"/>
              <a:gd name="csX15" fmla="*/ 591467 w 767574"/>
              <a:gd name="csY15" fmla="*/ 325877 h 538638"/>
              <a:gd name="csX16" fmla="*/ 683657 w 767574"/>
              <a:gd name="csY16" fmla="*/ 349701 h 538638"/>
              <a:gd name="csX17" fmla="*/ 693808 w 767574"/>
              <a:gd name="csY17" fmla="*/ 346593 h 5386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767574" h="538638">
                <a:moveTo>
                  <a:pt x="696501" y="345557"/>
                </a:moveTo>
                <a:cubicBezTo>
                  <a:pt x="750813" y="327586"/>
                  <a:pt x="780274" y="268988"/>
                  <a:pt x="762302" y="214677"/>
                </a:cubicBezTo>
                <a:cubicBezTo>
                  <a:pt x="744330" y="160365"/>
                  <a:pt x="685733" y="130906"/>
                  <a:pt x="631421" y="148876"/>
                </a:cubicBezTo>
                <a:cubicBezTo>
                  <a:pt x="610787" y="155704"/>
                  <a:pt x="592822" y="168849"/>
                  <a:pt x="580073" y="186452"/>
                </a:cubicBezTo>
                <a:lnTo>
                  <a:pt x="580073" y="0"/>
                </a:lnTo>
                <a:lnTo>
                  <a:pt x="454321" y="0"/>
                </a:lnTo>
                <a:cubicBezTo>
                  <a:pt x="455231" y="6870"/>
                  <a:pt x="455715" y="13787"/>
                  <a:pt x="455771" y="20717"/>
                </a:cubicBezTo>
                <a:cubicBezTo>
                  <a:pt x="455771" y="112250"/>
                  <a:pt x="381570" y="186452"/>
                  <a:pt x="290036" y="186452"/>
                </a:cubicBezTo>
                <a:cubicBezTo>
                  <a:pt x="198503" y="186452"/>
                  <a:pt x="124301" y="112250"/>
                  <a:pt x="124301" y="20717"/>
                </a:cubicBezTo>
                <a:cubicBezTo>
                  <a:pt x="124357" y="13787"/>
                  <a:pt x="124842" y="6870"/>
                  <a:pt x="125751" y="0"/>
                </a:cubicBezTo>
                <a:lnTo>
                  <a:pt x="0" y="0"/>
                </a:lnTo>
                <a:lnTo>
                  <a:pt x="0" y="538639"/>
                </a:lnTo>
                <a:lnTo>
                  <a:pt x="580073" y="538639"/>
                </a:lnTo>
                <a:lnTo>
                  <a:pt x="580073" y="310753"/>
                </a:lnTo>
                <a:cubicBezTo>
                  <a:pt x="582382" y="313933"/>
                  <a:pt x="584873" y="316976"/>
                  <a:pt x="587531" y="319869"/>
                </a:cubicBezTo>
                <a:cubicBezTo>
                  <a:pt x="588647" y="321992"/>
                  <a:pt x="589965" y="324004"/>
                  <a:pt x="591467" y="325877"/>
                </a:cubicBezTo>
                <a:cubicBezTo>
                  <a:pt x="615954" y="349326"/>
                  <a:pt x="650874" y="358352"/>
                  <a:pt x="683657" y="349701"/>
                </a:cubicBezTo>
                <a:cubicBezTo>
                  <a:pt x="687179" y="349701"/>
                  <a:pt x="690494" y="347629"/>
                  <a:pt x="693808" y="346593"/>
                </a:cubicBezTo>
                <a:close/>
              </a:path>
            </a:pathLst>
          </a:custGeom>
          <a:solidFill>
            <a:schemeClr val="accent3"/>
          </a:solidFill>
          <a:ln w="20638" cap="flat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C2C68223-49E5-BB09-106E-291DF7881BC3}"/>
              </a:ext>
            </a:extLst>
          </p:cNvPr>
          <p:cNvSpPr/>
          <p:nvPr/>
        </p:nvSpPr>
        <p:spPr>
          <a:xfrm>
            <a:off x="7117789" y="4110847"/>
            <a:ext cx="538638" cy="723823"/>
          </a:xfrm>
          <a:custGeom>
            <a:avLst/>
            <a:gdLst>
              <a:gd name="csX0" fmla="*/ 310753 w 538638"/>
              <a:gd name="csY0" fmla="*/ 185185 h 723823"/>
              <a:gd name="csX1" fmla="*/ 319869 w 538638"/>
              <a:gd name="csY1" fmla="*/ 177520 h 723823"/>
              <a:gd name="csX2" fmla="*/ 325876 w 538638"/>
              <a:gd name="csY2" fmla="*/ 173583 h 723823"/>
              <a:gd name="csX3" fmla="*/ 347836 w 538638"/>
              <a:gd name="csY3" fmla="*/ 71864 h 723823"/>
              <a:gd name="csX4" fmla="*/ 347836 w 538638"/>
              <a:gd name="csY4" fmla="*/ 68756 h 723823"/>
              <a:gd name="csX5" fmla="*/ 215437 w 538638"/>
              <a:gd name="csY5" fmla="*/ 6069 h 723823"/>
              <a:gd name="csX6" fmla="*/ 152750 w 538638"/>
              <a:gd name="csY6" fmla="*/ 138468 h 723823"/>
              <a:gd name="csX7" fmla="*/ 186452 w 538638"/>
              <a:gd name="csY7" fmla="*/ 185185 h 723823"/>
              <a:gd name="csX8" fmla="*/ 0 w 538638"/>
              <a:gd name="csY8" fmla="*/ 185185 h 723823"/>
              <a:gd name="csX9" fmla="*/ 0 w 538638"/>
              <a:gd name="csY9" fmla="*/ 270124 h 723823"/>
              <a:gd name="csX10" fmla="*/ 20717 w 538638"/>
              <a:gd name="csY10" fmla="*/ 268881 h 723823"/>
              <a:gd name="csX11" fmla="*/ 186452 w 538638"/>
              <a:gd name="csY11" fmla="*/ 434616 h 723823"/>
              <a:gd name="csX12" fmla="*/ 20717 w 538638"/>
              <a:gd name="csY12" fmla="*/ 600351 h 723823"/>
              <a:gd name="csX13" fmla="*/ 0 w 538638"/>
              <a:gd name="csY13" fmla="*/ 598901 h 723823"/>
              <a:gd name="csX14" fmla="*/ 0 w 538638"/>
              <a:gd name="csY14" fmla="*/ 723824 h 723823"/>
              <a:gd name="csX15" fmla="*/ 538639 w 538638"/>
              <a:gd name="csY15" fmla="*/ 723824 h 723823"/>
              <a:gd name="csX16" fmla="*/ 538639 w 538638"/>
              <a:gd name="csY16" fmla="*/ 185185 h 7238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538638" h="723823">
                <a:moveTo>
                  <a:pt x="310753" y="185185"/>
                </a:moveTo>
                <a:cubicBezTo>
                  <a:pt x="313968" y="182846"/>
                  <a:pt x="317014" y="180285"/>
                  <a:pt x="319869" y="177520"/>
                </a:cubicBezTo>
                <a:cubicBezTo>
                  <a:pt x="322131" y="176656"/>
                  <a:pt x="324182" y="175313"/>
                  <a:pt x="325876" y="173583"/>
                </a:cubicBezTo>
                <a:cubicBezTo>
                  <a:pt x="351342" y="146293"/>
                  <a:pt x="359773" y="107229"/>
                  <a:pt x="347836" y="71864"/>
                </a:cubicBezTo>
                <a:lnTo>
                  <a:pt x="347836" y="68756"/>
                </a:lnTo>
                <a:cubicBezTo>
                  <a:pt x="328586" y="14884"/>
                  <a:pt x="269309" y="-13181"/>
                  <a:pt x="215437" y="6069"/>
                </a:cubicBezTo>
                <a:cubicBezTo>
                  <a:pt x="161565" y="25319"/>
                  <a:pt x="133500" y="84596"/>
                  <a:pt x="152750" y="138468"/>
                </a:cubicBezTo>
                <a:cubicBezTo>
                  <a:pt x="159340" y="156915"/>
                  <a:pt x="171026" y="173113"/>
                  <a:pt x="186452" y="185185"/>
                </a:cubicBezTo>
                <a:lnTo>
                  <a:pt x="0" y="185185"/>
                </a:lnTo>
                <a:lnTo>
                  <a:pt x="0" y="270124"/>
                </a:lnTo>
                <a:cubicBezTo>
                  <a:pt x="6874" y="269291"/>
                  <a:pt x="13793" y="268877"/>
                  <a:pt x="20717" y="268881"/>
                </a:cubicBezTo>
                <a:cubicBezTo>
                  <a:pt x="112250" y="268881"/>
                  <a:pt x="186452" y="343083"/>
                  <a:pt x="186452" y="434616"/>
                </a:cubicBezTo>
                <a:cubicBezTo>
                  <a:pt x="186452" y="526149"/>
                  <a:pt x="112250" y="600351"/>
                  <a:pt x="20717" y="600351"/>
                </a:cubicBezTo>
                <a:cubicBezTo>
                  <a:pt x="13789" y="600287"/>
                  <a:pt x="6870" y="599804"/>
                  <a:pt x="0" y="598901"/>
                </a:cubicBezTo>
                <a:lnTo>
                  <a:pt x="0" y="723824"/>
                </a:lnTo>
                <a:lnTo>
                  <a:pt x="538639" y="723824"/>
                </a:lnTo>
                <a:lnTo>
                  <a:pt x="538639" y="18518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0638" cap="flat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C291C93B-9786-7063-FE42-6E6BF3A22726}"/>
              </a:ext>
            </a:extLst>
          </p:cNvPr>
          <p:cNvSpPr/>
          <p:nvPr/>
        </p:nvSpPr>
        <p:spPr>
          <a:xfrm>
            <a:off x="6475566" y="3653809"/>
            <a:ext cx="580072" cy="766524"/>
          </a:xfrm>
          <a:custGeom>
            <a:avLst/>
            <a:gdLst>
              <a:gd name="csX0" fmla="*/ 580073 w 580072"/>
              <a:gd name="csY0" fmla="*/ 215041 h 766524"/>
              <a:gd name="csX1" fmla="*/ 580073 w 580072"/>
              <a:gd name="csY1" fmla="*/ 0 h 766524"/>
              <a:gd name="csX2" fmla="*/ 0 w 580072"/>
              <a:gd name="csY2" fmla="*/ 0 h 766524"/>
              <a:gd name="csX3" fmla="*/ 0 w 580072"/>
              <a:gd name="csY3" fmla="*/ 580073 h 766524"/>
              <a:gd name="csX4" fmla="*/ 227886 w 580072"/>
              <a:gd name="csY4" fmla="*/ 580073 h 766524"/>
              <a:gd name="csX5" fmla="*/ 186452 w 580072"/>
              <a:gd name="csY5" fmla="*/ 662940 h 766524"/>
              <a:gd name="csX6" fmla="*/ 290036 w 580072"/>
              <a:gd name="csY6" fmla="*/ 766524 h 766524"/>
              <a:gd name="csX7" fmla="*/ 393621 w 580072"/>
              <a:gd name="csY7" fmla="*/ 662940 h 766524"/>
              <a:gd name="csX8" fmla="*/ 352187 w 580072"/>
              <a:gd name="csY8" fmla="*/ 580073 h 766524"/>
              <a:gd name="csX9" fmla="*/ 580073 w 580072"/>
              <a:gd name="csY9" fmla="*/ 580073 h 766524"/>
              <a:gd name="csX10" fmla="*/ 580073 w 580072"/>
              <a:gd name="csY10" fmla="*/ 367103 h 766524"/>
              <a:gd name="csX11" fmla="*/ 421588 w 580072"/>
              <a:gd name="csY11" fmla="*/ 367103 h 766524"/>
              <a:gd name="csX12" fmla="*/ 419815 w 580072"/>
              <a:gd name="csY12" fmla="*/ 216815 h 766524"/>
              <a:gd name="csX13" fmla="*/ 421588 w 580072"/>
              <a:gd name="csY13" fmla="*/ 215041 h 766524"/>
              <a:gd name="csX14" fmla="*/ 580073 w 580072"/>
              <a:gd name="csY14" fmla="*/ 215041 h 7665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580072" h="766524">
                <a:moveTo>
                  <a:pt x="580073" y="215041"/>
                </a:moveTo>
                <a:lnTo>
                  <a:pt x="580073" y="0"/>
                </a:lnTo>
                <a:lnTo>
                  <a:pt x="0" y="0"/>
                </a:lnTo>
                <a:lnTo>
                  <a:pt x="0" y="580073"/>
                </a:lnTo>
                <a:lnTo>
                  <a:pt x="227886" y="580073"/>
                </a:lnTo>
                <a:cubicBezTo>
                  <a:pt x="201803" y="599635"/>
                  <a:pt x="186452" y="630336"/>
                  <a:pt x="186452" y="662940"/>
                </a:cubicBezTo>
                <a:cubicBezTo>
                  <a:pt x="186452" y="720148"/>
                  <a:pt x="232829" y="766524"/>
                  <a:pt x="290036" y="766524"/>
                </a:cubicBezTo>
                <a:cubicBezTo>
                  <a:pt x="347244" y="766524"/>
                  <a:pt x="393621" y="720148"/>
                  <a:pt x="393621" y="662940"/>
                </a:cubicBezTo>
                <a:cubicBezTo>
                  <a:pt x="393621" y="630336"/>
                  <a:pt x="378269" y="599635"/>
                  <a:pt x="352187" y="580073"/>
                </a:cubicBezTo>
                <a:lnTo>
                  <a:pt x="580073" y="580073"/>
                </a:lnTo>
                <a:lnTo>
                  <a:pt x="580073" y="367103"/>
                </a:lnTo>
                <a:cubicBezTo>
                  <a:pt x="535517" y="408912"/>
                  <a:pt x="466144" y="408912"/>
                  <a:pt x="421588" y="367103"/>
                </a:cubicBezTo>
                <a:cubicBezTo>
                  <a:pt x="379597" y="326092"/>
                  <a:pt x="378804" y="258806"/>
                  <a:pt x="419815" y="216815"/>
                </a:cubicBezTo>
                <a:cubicBezTo>
                  <a:pt x="420399" y="216216"/>
                  <a:pt x="420990" y="215625"/>
                  <a:pt x="421588" y="215041"/>
                </a:cubicBezTo>
                <a:cubicBezTo>
                  <a:pt x="466144" y="173232"/>
                  <a:pt x="535517" y="173232"/>
                  <a:pt x="580073" y="215041"/>
                </a:cubicBezTo>
                <a:close/>
              </a:path>
            </a:pathLst>
          </a:custGeom>
          <a:solidFill>
            <a:schemeClr val="accent6"/>
          </a:solidFill>
          <a:ln w="20638" cap="flat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pic>
        <p:nvPicPr>
          <p:cNvPr id="13" name="Grafik 12" descr="Puzzle mit einfarbiger Füllung">
            <a:extLst>
              <a:ext uri="{FF2B5EF4-FFF2-40B4-BE49-F238E27FC236}">
                <a16:creationId xmlns:a16="http://schemas.microsoft.com/office/drawing/2014/main" id="{B799CF92-0AFF-439E-C18D-391E56B932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50951" y="1710000"/>
            <a:ext cx="914400" cy="9144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7C065F86-642A-9B04-A5A5-7B60AE34A666}"/>
              </a:ext>
            </a:extLst>
          </p:cNvPr>
          <p:cNvSpPr txBox="1"/>
          <p:nvPr/>
        </p:nvSpPr>
        <p:spPr>
          <a:xfrm>
            <a:off x="6432002" y="4971169"/>
            <a:ext cx="1297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Platform capabilities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439E252-B07E-153F-4D72-1611627489F0}"/>
              </a:ext>
            </a:extLst>
          </p:cNvPr>
          <p:cNvSpPr txBox="1"/>
          <p:nvPr/>
        </p:nvSpPr>
        <p:spPr>
          <a:xfrm>
            <a:off x="10771566" y="4969047"/>
            <a:ext cx="1297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Delivered </a:t>
            </a:r>
            <a:br>
              <a:rPr lang="en-US" dirty="0"/>
            </a:br>
            <a:r>
              <a:rPr lang="en-US" dirty="0"/>
              <a:t>system</a:t>
            </a:r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C6FC905A-9479-ED52-7A07-18C533769EA9}"/>
              </a:ext>
            </a:extLst>
          </p:cNvPr>
          <p:cNvSpPr/>
          <p:nvPr/>
        </p:nvSpPr>
        <p:spPr>
          <a:xfrm>
            <a:off x="10976460" y="4290609"/>
            <a:ext cx="767574" cy="538638"/>
          </a:xfrm>
          <a:custGeom>
            <a:avLst/>
            <a:gdLst>
              <a:gd name="csX0" fmla="*/ 696501 w 767574"/>
              <a:gd name="csY0" fmla="*/ 345557 h 538638"/>
              <a:gd name="csX1" fmla="*/ 762302 w 767574"/>
              <a:gd name="csY1" fmla="*/ 214677 h 538638"/>
              <a:gd name="csX2" fmla="*/ 631421 w 767574"/>
              <a:gd name="csY2" fmla="*/ 148876 h 538638"/>
              <a:gd name="csX3" fmla="*/ 580073 w 767574"/>
              <a:gd name="csY3" fmla="*/ 186452 h 538638"/>
              <a:gd name="csX4" fmla="*/ 580073 w 767574"/>
              <a:gd name="csY4" fmla="*/ 0 h 538638"/>
              <a:gd name="csX5" fmla="*/ 454321 w 767574"/>
              <a:gd name="csY5" fmla="*/ 0 h 538638"/>
              <a:gd name="csX6" fmla="*/ 455771 w 767574"/>
              <a:gd name="csY6" fmla="*/ 20717 h 538638"/>
              <a:gd name="csX7" fmla="*/ 290036 w 767574"/>
              <a:gd name="csY7" fmla="*/ 186452 h 538638"/>
              <a:gd name="csX8" fmla="*/ 124301 w 767574"/>
              <a:gd name="csY8" fmla="*/ 20717 h 538638"/>
              <a:gd name="csX9" fmla="*/ 125751 w 767574"/>
              <a:gd name="csY9" fmla="*/ 0 h 538638"/>
              <a:gd name="csX10" fmla="*/ 0 w 767574"/>
              <a:gd name="csY10" fmla="*/ 0 h 538638"/>
              <a:gd name="csX11" fmla="*/ 0 w 767574"/>
              <a:gd name="csY11" fmla="*/ 538639 h 538638"/>
              <a:gd name="csX12" fmla="*/ 580073 w 767574"/>
              <a:gd name="csY12" fmla="*/ 538639 h 538638"/>
              <a:gd name="csX13" fmla="*/ 580073 w 767574"/>
              <a:gd name="csY13" fmla="*/ 310753 h 538638"/>
              <a:gd name="csX14" fmla="*/ 587531 w 767574"/>
              <a:gd name="csY14" fmla="*/ 319869 h 538638"/>
              <a:gd name="csX15" fmla="*/ 591467 w 767574"/>
              <a:gd name="csY15" fmla="*/ 325877 h 538638"/>
              <a:gd name="csX16" fmla="*/ 683657 w 767574"/>
              <a:gd name="csY16" fmla="*/ 349701 h 538638"/>
              <a:gd name="csX17" fmla="*/ 693808 w 767574"/>
              <a:gd name="csY17" fmla="*/ 346593 h 5386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767574" h="538638">
                <a:moveTo>
                  <a:pt x="696501" y="345557"/>
                </a:moveTo>
                <a:cubicBezTo>
                  <a:pt x="750813" y="327586"/>
                  <a:pt x="780274" y="268988"/>
                  <a:pt x="762302" y="214677"/>
                </a:cubicBezTo>
                <a:cubicBezTo>
                  <a:pt x="744330" y="160365"/>
                  <a:pt x="685733" y="130906"/>
                  <a:pt x="631421" y="148876"/>
                </a:cubicBezTo>
                <a:cubicBezTo>
                  <a:pt x="610787" y="155704"/>
                  <a:pt x="592822" y="168849"/>
                  <a:pt x="580073" y="186452"/>
                </a:cubicBezTo>
                <a:lnTo>
                  <a:pt x="580073" y="0"/>
                </a:lnTo>
                <a:lnTo>
                  <a:pt x="454321" y="0"/>
                </a:lnTo>
                <a:cubicBezTo>
                  <a:pt x="455231" y="6870"/>
                  <a:pt x="455715" y="13787"/>
                  <a:pt x="455771" y="20717"/>
                </a:cubicBezTo>
                <a:cubicBezTo>
                  <a:pt x="455771" y="112250"/>
                  <a:pt x="381570" y="186452"/>
                  <a:pt x="290036" y="186452"/>
                </a:cubicBezTo>
                <a:cubicBezTo>
                  <a:pt x="198503" y="186452"/>
                  <a:pt x="124301" y="112250"/>
                  <a:pt x="124301" y="20717"/>
                </a:cubicBezTo>
                <a:cubicBezTo>
                  <a:pt x="124357" y="13787"/>
                  <a:pt x="124842" y="6870"/>
                  <a:pt x="125751" y="0"/>
                </a:cubicBezTo>
                <a:lnTo>
                  <a:pt x="0" y="0"/>
                </a:lnTo>
                <a:lnTo>
                  <a:pt x="0" y="538639"/>
                </a:lnTo>
                <a:lnTo>
                  <a:pt x="580073" y="538639"/>
                </a:lnTo>
                <a:lnTo>
                  <a:pt x="580073" y="310753"/>
                </a:lnTo>
                <a:cubicBezTo>
                  <a:pt x="582382" y="313933"/>
                  <a:pt x="584873" y="316976"/>
                  <a:pt x="587531" y="319869"/>
                </a:cubicBezTo>
                <a:cubicBezTo>
                  <a:pt x="588647" y="321992"/>
                  <a:pt x="589965" y="324004"/>
                  <a:pt x="591467" y="325877"/>
                </a:cubicBezTo>
                <a:cubicBezTo>
                  <a:pt x="615954" y="349326"/>
                  <a:pt x="650874" y="358352"/>
                  <a:pt x="683657" y="349701"/>
                </a:cubicBezTo>
                <a:cubicBezTo>
                  <a:pt x="687179" y="349701"/>
                  <a:pt x="690494" y="347629"/>
                  <a:pt x="693808" y="346593"/>
                </a:cubicBezTo>
                <a:close/>
              </a:path>
            </a:pathLst>
          </a:custGeom>
          <a:solidFill>
            <a:schemeClr val="accent3"/>
          </a:solidFill>
          <a:ln w="20638" cap="flat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A430E0BF-4F6E-5F96-A0B4-3B648A9E8B45}"/>
              </a:ext>
            </a:extLst>
          </p:cNvPr>
          <p:cNvSpPr/>
          <p:nvPr/>
        </p:nvSpPr>
        <p:spPr>
          <a:xfrm>
            <a:off x="10976460" y="3647972"/>
            <a:ext cx="580072" cy="766524"/>
          </a:xfrm>
          <a:custGeom>
            <a:avLst/>
            <a:gdLst>
              <a:gd name="csX0" fmla="*/ 580073 w 580072"/>
              <a:gd name="csY0" fmla="*/ 215041 h 766524"/>
              <a:gd name="csX1" fmla="*/ 580073 w 580072"/>
              <a:gd name="csY1" fmla="*/ 0 h 766524"/>
              <a:gd name="csX2" fmla="*/ 0 w 580072"/>
              <a:gd name="csY2" fmla="*/ 0 h 766524"/>
              <a:gd name="csX3" fmla="*/ 0 w 580072"/>
              <a:gd name="csY3" fmla="*/ 580073 h 766524"/>
              <a:gd name="csX4" fmla="*/ 227886 w 580072"/>
              <a:gd name="csY4" fmla="*/ 580073 h 766524"/>
              <a:gd name="csX5" fmla="*/ 186452 w 580072"/>
              <a:gd name="csY5" fmla="*/ 662940 h 766524"/>
              <a:gd name="csX6" fmla="*/ 290036 w 580072"/>
              <a:gd name="csY6" fmla="*/ 766524 h 766524"/>
              <a:gd name="csX7" fmla="*/ 393621 w 580072"/>
              <a:gd name="csY7" fmla="*/ 662940 h 766524"/>
              <a:gd name="csX8" fmla="*/ 352187 w 580072"/>
              <a:gd name="csY8" fmla="*/ 580073 h 766524"/>
              <a:gd name="csX9" fmla="*/ 580073 w 580072"/>
              <a:gd name="csY9" fmla="*/ 580073 h 766524"/>
              <a:gd name="csX10" fmla="*/ 580073 w 580072"/>
              <a:gd name="csY10" fmla="*/ 367103 h 766524"/>
              <a:gd name="csX11" fmla="*/ 421588 w 580072"/>
              <a:gd name="csY11" fmla="*/ 367103 h 766524"/>
              <a:gd name="csX12" fmla="*/ 419815 w 580072"/>
              <a:gd name="csY12" fmla="*/ 216815 h 766524"/>
              <a:gd name="csX13" fmla="*/ 421588 w 580072"/>
              <a:gd name="csY13" fmla="*/ 215041 h 766524"/>
              <a:gd name="csX14" fmla="*/ 580073 w 580072"/>
              <a:gd name="csY14" fmla="*/ 215041 h 7665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580072" h="766524">
                <a:moveTo>
                  <a:pt x="580073" y="215041"/>
                </a:moveTo>
                <a:lnTo>
                  <a:pt x="580073" y="0"/>
                </a:lnTo>
                <a:lnTo>
                  <a:pt x="0" y="0"/>
                </a:lnTo>
                <a:lnTo>
                  <a:pt x="0" y="580073"/>
                </a:lnTo>
                <a:lnTo>
                  <a:pt x="227886" y="580073"/>
                </a:lnTo>
                <a:cubicBezTo>
                  <a:pt x="201803" y="599635"/>
                  <a:pt x="186452" y="630336"/>
                  <a:pt x="186452" y="662940"/>
                </a:cubicBezTo>
                <a:cubicBezTo>
                  <a:pt x="186452" y="720148"/>
                  <a:pt x="232829" y="766524"/>
                  <a:pt x="290036" y="766524"/>
                </a:cubicBezTo>
                <a:cubicBezTo>
                  <a:pt x="347244" y="766524"/>
                  <a:pt x="393621" y="720148"/>
                  <a:pt x="393621" y="662940"/>
                </a:cubicBezTo>
                <a:cubicBezTo>
                  <a:pt x="393621" y="630336"/>
                  <a:pt x="378269" y="599635"/>
                  <a:pt x="352187" y="580073"/>
                </a:cubicBezTo>
                <a:lnTo>
                  <a:pt x="580073" y="580073"/>
                </a:lnTo>
                <a:lnTo>
                  <a:pt x="580073" y="367103"/>
                </a:lnTo>
                <a:cubicBezTo>
                  <a:pt x="535517" y="408912"/>
                  <a:pt x="466144" y="408912"/>
                  <a:pt x="421588" y="367103"/>
                </a:cubicBezTo>
                <a:cubicBezTo>
                  <a:pt x="379597" y="326092"/>
                  <a:pt x="378804" y="258806"/>
                  <a:pt x="419815" y="216815"/>
                </a:cubicBezTo>
                <a:cubicBezTo>
                  <a:pt x="420399" y="216216"/>
                  <a:pt x="420990" y="215625"/>
                  <a:pt x="421588" y="215041"/>
                </a:cubicBezTo>
                <a:cubicBezTo>
                  <a:pt x="466144" y="173232"/>
                  <a:pt x="535517" y="173232"/>
                  <a:pt x="580073" y="215041"/>
                </a:cubicBezTo>
                <a:close/>
              </a:path>
            </a:pathLst>
          </a:custGeom>
          <a:solidFill>
            <a:schemeClr val="accent6"/>
          </a:solidFill>
          <a:ln w="20638" cap="flat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Pfeil: nach rechts 17">
            <a:extLst>
              <a:ext uri="{FF2B5EF4-FFF2-40B4-BE49-F238E27FC236}">
                <a16:creationId xmlns:a16="http://schemas.microsoft.com/office/drawing/2014/main" id="{4D68FF4F-3045-E26F-42C4-8BF34207046C}"/>
              </a:ext>
            </a:extLst>
          </p:cNvPr>
          <p:cNvSpPr/>
          <p:nvPr/>
        </p:nvSpPr>
        <p:spPr>
          <a:xfrm>
            <a:off x="7959790" y="3858367"/>
            <a:ext cx="2791958" cy="75344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Project integration</a:t>
            </a:r>
          </a:p>
        </p:txBody>
      </p:sp>
      <p:sp>
        <p:nvSpPr>
          <p:cNvPr id="19" name="Pfeil: nach oben gekrümmt 18">
            <a:extLst>
              <a:ext uri="{FF2B5EF4-FFF2-40B4-BE49-F238E27FC236}">
                <a16:creationId xmlns:a16="http://schemas.microsoft.com/office/drawing/2014/main" id="{9594655E-B5E6-9039-731B-9550904541A2}"/>
              </a:ext>
            </a:extLst>
          </p:cNvPr>
          <p:cNvSpPr/>
          <p:nvPr/>
        </p:nvSpPr>
        <p:spPr>
          <a:xfrm rot="10800000">
            <a:off x="6793926" y="2624814"/>
            <a:ext cx="4399768" cy="869729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0637BDAC-831D-2A1C-4C51-BBCEC1318119}"/>
              </a:ext>
            </a:extLst>
          </p:cNvPr>
          <p:cNvSpPr txBox="1"/>
          <p:nvPr/>
        </p:nvSpPr>
        <p:spPr>
          <a:xfrm>
            <a:off x="8525639" y="1875111"/>
            <a:ext cx="2245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Capability extension &amp; refinement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6FE5A64D-C4B9-358A-5977-55BFE062EB10}"/>
              </a:ext>
            </a:extLst>
          </p:cNvPr>
          <p:cNvSpPr txBox="1"/>
          <p:nvPr/>
        </p:nvSpPr>
        <p:spPr>
          <a:xfrm>
            <a:off x="8272478" y="4455354"/>
            <a:ext cx="195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Select &amp; combine capabilities</a:t>
            </a:r>
          </a:p>
        </p:txBody>
      </p:sp>
    </p:spTree>
    <p:extLst>
      <p:ext uri="{BB962C8B-B14F-4D97-AF65-F5344CB8AC3E}">
        <p14:creationId xmlns:p14="http://schemas.microsoft.com/office/powerpoint/2010/main" val="17757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012F70-035E-436D-0BFA-10DA030D8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delivery &amp; stable structure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197F3E7-F0B6-6D91-D244-D9C369A2821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fontAlgn="t">
              <a:buNone/>
            </a:pPr>
            <a:r>
              <a:rPr lang="de-DE" b="1" dirty="0" err="1"/>
              <a:t>Separating</a:t>
            </a:r>
            <a:r>
              <a:rPr lang="de-DE" b="1" dirty="0"/>
              <a:t> </a:t>
            </a:r>
            <a:r>
              <a:rPr lang="de-DE" b="1" dirty="0" err="1"/>
              <a:t>Delivery</a:t>
            </a:r>
            <a:r>
              <a:rPr lang="de-DE" b="1" dirty="0"/>
              <a:t> and Evolution</a:t>
            </a:r>
          </a:p>
          <a:p>
            <a:pPr fontAlgn="t"/>
            <a:r>
              <a:rPr lang="en-US" dirty="0"/>
              <a:t>Projects integrate and deliver products with a clear scope</a:t>
            </a:r>
          </a:p>
          <a:p>
            <a:pPr fontAlgn="t"/>
            <a:r>
              <a:rPr lang="en-US" dirty="0"/>
              <a:t>Platform evolves capabilities continuously for projects to use</a:t>
            </a:r>
          </a:p>
          <a:p>
            <a:pPr marL="0" indent="0" fontAlgn="t">
              <a:buNone/>
            </a:pPr>
            <a:r>
              <a:rPr lang="en-US" b="1" dirty="0"/>
              <a:t>Ownership of capabilities extends beyond projects!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3D752B8-1FB1-D520-1304-48731D9B93E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fontAlgn="t">
              <a:buNone/>
            </a:pPr>
            <a:r>
              <a:rPr lang="de-DE" b="1" dirty="0"/>
              <a:t>Temporal &amp; </a:t>
            </a:r>
            <a:r>
              <a:rPr lang="de-DE" b="1" dirty="0" err="1"/>
              <a:t>structural</a:t>
            </a:r>
            <a:r>
              <a:rPr lang="de-DE" b="1" dirty="0"/>
              <a:t> </a:t>
            </a:r>
            <a:r>
              <a:rPr lang="de-DE" b="1" dirty="0" err="1"/>
              <a:t>synchronization</a:t>
            </a:r>
            <a:endParaRPr lang="de-DE" b="1" dirty="0"/>
          </a:p>
          <a:p>
            <a:pPr fontAlgn="t"/>
            <a:r>
              <a:rPr lang="de-DE" dirty="0" err="1"/>
              <a:t>Defined</a:t>
            </a:r>
            <a:r>
              <a:rPr lang="de-DE" dirty="0"/>
              <a:t> </a:t>
            </a:r>
            <a:r>
              <a:rPr lang="de-DE" dirty="0" err="1"/>
              <a:t>capability</a:t>
            </a:r>
            <a:r>
              <a:rPr lang="de-DE" dirty="0"/>
              <a:t> </a:t>
            </a:r>
            <a:r>
              <a:rPr lang="de-DE" dirty="0" err="1"/>
              <a:t>boundaries</a:t>
            </a:r>
            <a:r>
              <a:rPr lang="de-DE" dirty="0"/>
              <a:t> </a:t>
            </a:r>
            <a:r>
              <a:rPr lang="de-DE" dirty="0" err="1"/>
              <a:t>provide</a:t>
            </a:r>
            <a:r>
              <a:rPr lang="de-DE" dirty="0"/>
              <a:t> a </a:t>
            </a:r>
            <a:r>
              <a:rPr lang="de-DE" dirty="0" err="1"/>
              <a:t>clear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platform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enables</a:t>
            </a:r>
            <a:r>
              <a:rPr lang="de-DE" dirty="0"/>
              <a:t> </a:t>
            </a:r>
            <a:r>
              <a:rPr lang="de-DE" dirty="0" err="1"/>
              <a:t>platform</a:t>
            </a:r>
            <a:r>
              <a:rPr lang="de-DE" dirty="0"/>
              <a:t> </a:t>
            </a:r>
            <a:r>
              <a:rPr lang="de-DE" dirty="0" err="1"/>
              <a:t>evolution</a:t>
            </a:r>
            <a:endParaRPr lang="de-DE" dirty="0"/>
          </a:p>
          <a:p>
            <a:pPr fontAlgn="t"/>
            <a:r>
              <a:rPr lang="de-DE" dirty="0"/>
              <a:t>Releases </a:t>
            </a:r>
            <a:r>
              <a:rPr lang="de-DE" dirty="0" err="1"/>
              <a:t>define</a:t>
            </a:r>
            <a:r>
              <a:rPr lang="de-DE" dirty="0"/>
              <a:t> </a:t>
            </a:r>
            <a:r>
              <a:rPr lang="de-DE" dirty="0" err="1"/>
              <a:t>synchronization</a:t>
            </a:r>
            <a:r>
              <a:rPr lang="de-DE" dirty="0"/>
              <a:t> </a:t>
            </a:r>
            <a:r>
              <a:rPr lang="de-DE" dirty="0" err="1"/>
              <a:t>points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different </a:t>
            </a:r>
            <a:r>
              <a:rPr lang="de-DE" dirty="0" err="1"/>
              <a:t>development</a:t>
            </a:r>
            <a:r>
              <a:rPr lang="de-DE" dirty="0"/>
              <a:t> </a:t>
            </a:r>
            <a:r>
              <a:rPr lang="de-DE" dirty="0" err="1"/>
              <a:t>rhythms</a:t>
            </a:r>
            <a:endParaRPr lang="de-DE" dirty="0"/>
          </a:p>
          <a:p>
            <a:pPr fontAlgn="t"/>
            <a:r>
              <a:rPr lang="de-DE" dirty="0"/>
              <a:t>Projects handle system-level </a:t>
            </a:r>
            <a:r>
              <a:rPr lang="de-DE" dirty="0" err="1"/>
              <a:t>integration</a:t>
            </a:r>
            <a:r>
              <a:rPr lang="de-DE" dirty="0"/>
              <a:t> </a:t>
            </a:r>
            <a:r>
              <a:rPr lang="de-DE" dirty="0" err="1"/>
              <a:t>along</a:t>
            </a:r>
            <a:r>
              <a:rPr lang="de-DE" dirty="0"/>
              <a:t> </a:t>
            </a:r>
            <a:r>
              <a:rPr lang="de-DE" dirty="0" err="1"/>
              <a:t>releases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capability</a:t>
            </a:r>
            <a:r>
              <a:rPr lang="de-DE" dirty="0"/>
              <a:t> </a:t>
            </a:r>
            <a:r>
              <a:rPr lang="de-DE" dirty="0" err="1"/>
              <a:t>boundaries</a:t>
            </a:r>
            <a:endParaRPr lang="de-DE" dirty="0"/>
          </a:p>
          <a:p>
            <a:pPr marL="0" indent="0" fontAlgn="t">
              <a:buNone/>
            </a:pPr>
            <a:r>
              <a:rPr lang="de-DE" b="1" dirty="0"/>
              <a:t>Temporal and </a:t>
            </a:r>
            <a:r>
              <a:rPr lang="de-DE" b="1" dirty="0" err="1"/>
              <a:t>structural</a:t>
            </a:r>
            <a:r>
              <a:rPr lang="de-DE" b="1" dirty="0"/>
              <a:t> </a:t>
            </a:r>
            <a:r>
              <a:rPr lang="de-DE" b="1" dirty="0" err="1"/>
              <a:t>cross</a:t>
            </a:r>
            <a:r>
              <a:rPr lang="de-DE" b="1" dirty="0"/>
              <a:t>-domain </a:t>
            </a:r>
            <a:r>
              <a:rPr lang="de-DE" b="1" dirty="0" err="1"/>
              <a:t>alignment</a:t>
            </a:r>
            <a:r>
              <a:rPr lang="de-DE" b="1" dirty="0"/>
              <a:t> </a:t>
            </a:r>
            <a:r>
              <a:rPr lang="de-DE" b="1" dirty="0" err="1"/>
              <a:t>is</a:t>
            </a:r>
            <a:r>
              <a:rPr lang="de-DE" b="1" dirty="0"/>
              <a:t> </a:t>
            </a:r>
            <a:r>
              <a:rPr lang="de-DE" b="1" dirty="0" err="1"/>
              <a:t>enabled</a:t>
            </a:r>
            <a:r>
              <a:rPr lang="de-DE" b="1" dirty="0"/>
              <a:t>!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49A917D-02D8-A3D0-13CF-8F5880A90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FA96-312F-4AFC-96E6-E4DDC7E79B51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57E7D98-E111-6EFC-0ABD-0165C0D95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0CD174F-920E-FE83-0E90-B7B4966AA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14</a:t>
            </a:fld>
            <a:endParaRPr lang="en-US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E73F8DA-2245-F02C-A2C3-C14691E511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How to ease the tension</a:t>
            </a:r>
          </a:p>
        </p:txBody>
      </p:sp>
    </p:spTree>
    <p:extLst>
      <p:ext uri="{BB962C8B-B14F-4D97-AF65-F5344CB8AC3E}">
        <p14:creationId xmlns:p14="http://schemas.microsoft.com/office/powerpoint/2010/main" val="426029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Fragezeichen mit einfarbiger Füllung">
            <a:extLst>
              <a:ext uri="{FF2B5EF4-FFF2-40B4-BE49-F238E27FC236}">
                <a16:creationId xmlns:a16="http://schemas.microsoft.com/office/drawing/2014/main" id="{768045BD-CDEB-8A85-95E5-C5E0062418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017848" y="870141"/>
            <a:ext cx="914400" cy="9144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9CB29B9-A87B-7F0F-F5C7-A16F3926A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C0BBD6-BD1D-02AE-B323-3E01E51038D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fontAlgn="t"/>
            <a:r>
              <a:rPr lang="de-DE" dirty="0"/>
              <a:t>Projects and </a:t>
            </a:r>
            <a:r>
              <a:rPr lang="de-DE" dirty="0" err="1"/>
              <a:t>platforms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complementary</a:t>
            </a:r>
            <a:r>
              <a:rPr lang="de-DE" dirty="0"/>
              <a:t> </a:t>
            </a:r>
            <a:r>
              <a:rPr lang="de-DE" dirty="0" err="1"/>
              <a:t>concepts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enable</a:t>
            </a:r>
            <a:r>
              <a:rPr lang="de-DE" dirty="0"/>
              <a:t> </a:t>
            </a:r>
            <a:r>
              <a:rPr lang="de-DE" dirty="0" err="1"/>
              <a:t>development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complex</a:t>
            </a:r>
            <a:r>
              <a:rPr lang="de-DE" dirty="0"/>
              <a:t> </a:t>
            </a:r>
            <a:r>
              <a:rPr lang="de-DE" dirty="0" err="1"/>
              <a:t>products</a:t>
            </a:r>
            <a:r>
              <a:rPr lang="de-DE" dirty="0"/>
              <a:t> and </a:t>
            </a:r>
            <a:r>
              <a:rPr lang="de-DE" dirty="0" err="1"/>
              <a:t>product</a:t>
            </a:r>
            <a:r>
              <a:rPr lang="de-DE" dirty="0"/>
              <a:t> </a:t>
            </a:r>
            <a:r>
              <a:rPr lang="de-DE" dirty="0" err="1"/>
              <a:t>lines</a:t>
            </a:r>
            <a:endParaRPr lang="de-DE" dirty="0"/>
          </a:p>
          <a:p>
            <a:pPr fontAlgn="t"/>
            <a:r>
              <a:rPr lang="de-DE" dirty="0"/>
              <a:t>Problems </a:t>
            </a:r>
            <a:r>
              <a:rPr lang="de-DE" dirty="0" err="1"/>
              <a:t>come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misalignment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product-centric</a:t>
            </a:r>
            <a:r>
              <a:rPr lang="de-DE" dirty="0"/>
              <a:t> and </a:t>
            </a:r>
            <a:r>
              <a:rPr lang="de-DE" dirty="0" err="1"/>
              <a:t>platform</a:t>
            </a:r>
            <a:r>
              <a:rPr lang="de-DE" dirty="0"/>
              <a:t> </a:t>
            </a:r>
            <a:r>
              <a:rPr lang="de-DE" dirty="0" err="1"/>
              <a:t>mindsets</a:t>
            </a:r>
            <a:endParaRPr lang="de-DE" dirty="0"/>
          </a:p>
          <a:p>
            <a:pPr fontAlgn="t"/>
            <a:r>
              <a:rPr lang="de-DE" dirty="0"/>
              <a:t>Alignment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achieved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:</a:t>
            </a:r>
          </a:p>
          <a:p>
            <a:pPr lvl="1" fontAlgn="t"/>
            <a:r>
              <a:rPr lang="de-DE" dirty="0"/>
              <a:t>A </a:t>
            </a:r>
            <a:r>
              <a:rPr lang="de-DE" dirty="0" err="1"/>
              <a:t>structured</a:t>
            </a:r>
            <a:r>
              <a:rPr lang="de-DE" dirty="0"/>
              <a:t> and </a:t>
            </a:r>
            <a:r>
              <a:rPr lang="de-DE" dirty="0" err="1"/>
              <a:t>governed</a:t>
            </a:r>
            <a:r>
              <a:rPr lang="de-DE" dirty="0"/>
              <a:t> </a:t>
            </a:r>
            <a:r>
              <a:rPr lang="de-DE" dirty="0" err="1"/>
              <a:t>platform</a:t>
            </a:r>
            <a:endParaRPr lang="de-DE" dirty="0"/>
          </a:p>
          <a:p>
            <a:pPr lvl="1" fontAlgn="t"/>
            <a:r>
              <a:rPr lang="de-DE" dirty="0" err="1"/>
              <a:t>Coordinated</a:t>
            </a:r>
            <a:r>
              <a:rPr lang="de-DE" dirty="0"/>
              <a:t> </a:t>
            </a:r>
            <a:r>
              <a:rPr lang="de-DE" dirty="0" err="1"/>
              <a:t>evolution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capabilities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platform</a:t>
            </a:r>
            <a:endParaRPr lang="de-DE" dirty="0"/>
          </a:p>
          <a:p>
            <a:pPr lvl="1" fontAlgn="t"/>
            <a:r>
              <a:rPr lang="de-DE" dirty="0"/>
              <a:t>Clear </a:t>
            </a:r>
            <a:r>
              <a:rPr lang="de-DE" dirty="0" err="1"/>
              <a:t>roles</a:t>
            </a:r>
            <a:r>
              <a:rPr lang="de-DE" dirty="0"/>
              <a:t> and </a:t>
            </a:r>
            <a:r>
              <a:rPr lang="de-DE" dirty="0" err="1"/>
              <a:t>responsibilities</a:t>
            </a:r>
            <a:r>
              <a:rPr lang="de-DE" dirty="0"/>
              <a:t>, </a:t>
            </a:r>
            <a:r>
              <a:rPr lang="de-DE" dirty="0" err="1"/>
              <a:t>separating</a:t>
            </a:r>
            <a:r>
              <a:rPr lang="de-DE" dirty="0"/>
              <a:t> </a:t>
            </a:r>
            <a:r>
              <a:rPr lang="de-DE" dirty="0" err="1"/>
              <a:t>delivery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products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and </a:t>
            </a:r>
            <a:r>
              <a:rPr lang="de-DE" dirty="0" err="1"/>
              <a:t>evolving</a:t>
            </a:r>
            <a:r>
              <a:rPr lang="de-DE" dirty="0"/>
              <a:t> </a:t>
            </a:r>
            <a:r>
              <a:rPr lang="de-DE" dirty="0" err="1"/>
              <a:t>capabilities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platform</a:t>
            </a:r>
            <a:endParaRPr lang="de-DE" dirty="0"/>
          </a:p>
          <a:p>
            <a:pPr lvl="1" fontAlgn="t"/>
            <a:endParaRPr lang="de-DE" dirty="0"/>
          </a:p>
          <a:p>
            <a:pPr lvl="1" fontAlgn="t"/>
            <a:endParaRPr lang="de-DE" dirty="0"/>
          </a:p>
          <a:p>
            <a:endParaRPr lang="en-US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A2AE8AE-B800-7B8E-F827-E4644F190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0000" y="4771380"/>
            <a:ext cx="5400000" cy="1348620"/>
          </a:xfrm>
        </p:spPr>
        <p:txBody>
          <a:bodyPr/>
          <a:lstStyle/>
          <a:p>
            <a:pPr marL="0" indent="0">
              <a:buNone/>
            </a:pP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sustain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evolving</a:t>
            </a:r>
            <a:r>
              <a:rPr lang="de-DE" dirty="0"/>
              <a:t> </a:t>
            </a:r>
            <a:r>
              <a:rPr lang="de-DE" dirty="0" err="1"/>
              <a:t>development</a:t>
            </a:r>
            <a:r>
              <a:rPr lang="de-DE" dirty="0"/>
              <a:t> </a:t>
            </a:r>
            <a:r>
              <a:rPr lang="de-DE" dirty="0" err="1"/>
              <a:t>organization</a:t>
            </a:r>
            <a:r>
              <a:rPr lang="de-DE" dirty="0"/>
              <a:t>, </a:t>
            </a:r>
            <a:r>
              <a:rPr lang="de-DE" dirty="0" err="1"/>
              <a:t>aligning</a:t>
            </a:r>
            <a:r>
              <a:rPr lang="de-DE" dirty="0"/>
              <a:t> </a:t>
            </a:r>
            <a:r>
              <a:rPr lang="de-DE" dirty="0" err="1"/>
              <a:t>product</a:t>
            </a:r>
            <a:r>
              <a:rPr lang="de-DE" dirty="0"/>
              <a:t> </a:t>
            </a:r>
            <a:r>
              <a:rPr lang="de-DE" dirty="0" err="1"/>
              <a:t>structures</a:t>
            </a:r>
            <a:r>
              <a:rPr lang="de-DE" dirty="0"/>
              <a:t>, organizational </a:t>
            </a:r>
            <a:r>
              <a:rPr lang="de-DE" dirty="0" err="1"/>
              <a:t>structures</a:t>
            </a:r>
            <a:r>
              <a:rPr lang="de-DE" dirty="0"/>
              <a:t>, and </a:t>
            </a:r>
            <a:r>
              <a:rPr lang="de-DE" dirty="0" err="1"/>
              <a:t>development</a:t>
            </a:r>
            <a:r>
              <a:rPr lang="de-DE" dirty="0"/>
              <a:t> </a:t>
            </a:r>
            <a:r>
              <a:rPr lang="de-DE" dirty="0" err="1"/>
              <a:t>approaches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required</a:t>
            </a:r>
            <a:r>
              <a:rPr lang="de-DE" dirty="0"/>
              <a:t>.</a:t>
            </a:r>
            <a:endParaRPr lang="en-US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4CA8C35-1FB3-6082-5691-3797182F0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FA96-312F-4AFC-96E6-E4DDC7E79B51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BB4B0A2-6CA5-0D0A-ACA0-2C3D9383F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19B9B41-01FE-2119-7358-D0C6EA249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15</a:t>
            </a:fld>
            <a:endParaRPr lang="en-US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5290DC8-76BB-498C-C1AC-34E34E9949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From Conflict to Synergy by mindset shift</a:t>
            </a:r>
          </a:p>
        </p:txBody>
      </p:sp>
      <p:pic>
        <p:nvPicPr>
          <p:cNvPr id="10" name="Grafik 9" descr="Verwirrte Person mit einfarbiger Füllung">
            <a:extLst>
              <a:ext uri="{FF2B5EF4-FFF2-40B4-BE49-F238E27FC236}">
                <a16:creationId xmlns:a16="http://schemas.microsoft.com/office/drawing/2014/main" id="{422A5CFD-E1F3-9FC9-C7CC-9199CE9928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5734" y="2440348"/>
            <a:ext cx="2252894" cy="2252894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939C0DE4-7F0C-4CA8-B420-56F7E091AA52}"/>
              </a:ext>
            </a:extLst>
          </p:cNvPr>
          <p:cNvSpPr txBox="1"/>
          <p:nvPr/>
        </p:nvSpPr>
        <p:spPr>
          <a:xfrm>
            <a:off x="8071589" y="808068"/>
            <a:ext cx="694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Agile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3D80884-B60C-EDF7-0AED-40A161B894A1}"/>
              </a:ext>
            </a:extLst>
          </p:cNvPr>
          <p:cNvSpPr txBox="1"/>
          <p:nvPr/>
        </p:nvSpPr>
        <p:spPr>
          <a:xfrm>
            <a:off x="6853878" y="1669330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Milestones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E90666B-C793-8A5B-7667-6836E2B04178}"/>
              </a:ext>
            </a:extLst>
          </p:cNvPr>
          <p:cNvSpPr txBox="1"/>
          <p:nvPr/>
        </p:nvSpPr>
        <p:spPr>
          <a:xfrm>
            <a:off x="7431827" y="1263464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Projects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42C972F8-CC15-998D-0860-5003F6E6E34E}"/>
              </a:ext>
            </a:extLst>
          </p:cNvPr>
          <p:cNvSpPr txBox="1"/>
          <p:nvPr/>
        </p:nvSpPr>
        <p:spPr>
          <a:xfrm>
            <a:off x="7320060" y="2140553"/>
            <a:ext cx="1090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Products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932F88F9-067F-52A9-8FEE-78908C4671F3}"/>
              </a:ext>
            </a:extLst>
          </p:cNvPr>
          <p:cNvSpPr txBox="1"/>
          <p:nvPr/>
        </p:nvSpPr>
        <p:spPr>
          <a:xfrm>
            <a:off x="9323117" y="2580704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Platform</a:t>
            </a:r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35BAE06A-5049-F2A4-ECE4-CDA0537810FC}"/>
              </a:ext>
            </a:extLst>
          </p:cNvPr>
          <p:cNvGrpSpPr/>
          <p:nvPr/>
        </p:nvGrpSpPr>
        <p:grpSpPr>
          <a:xfrm>
            <a:off x="9017848" y="886616"/>
            <a:ext cx="914401" cy="914400"/>
            <a:chOff x="10702799" y="2976906"/>
            <a:chExt cx="914401" cy="914400"/>
          </a:xfrm>
        </p:grpSpPr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3D2F2992-739B-4FBC-9FE9-C37F85B57366}"/>
                </a:ext>
              </a:extLst>
            </p:cNvPr>
            <p:cNvSpPr/>
            <p:nvPr/>
          </p:nvSpPr>
          <p:spPr>
            <a:xfrm>
              <a:off x="10702800" y="2976906"/>
              <a:ext cx="914400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Grafik 21" descr="Ausrufezeichen mit einfarbiger Füllung">
              <a:extLst>
                <a:ext uri="{FF2B5EF4-FFF2-40B4-BE49-F238E27FC236}">
                  <a16:creationId xmlns:a16="http://schemas.microsoft.com/office/drawing/2014/main" id="{8C11F0E5-10C1-FBDC-5B54-3E7D3A4F42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702799" y="2976906"/>
              <a:ext cx="914400" cy="914400"/>
            </a:xfrm>
            <a:prstGeom prst="rect">
              <a:avLst/>
            </a:prstGeom>
          </p:spPr>
        </p:pic>
      </p:grpSp>
      <p:sp>
        <p:nvSpPr>
          <p:cNvPr id="18" name="Textfeld 17">
            <a:extLst>
              <a:ext uri="{FF2B5EF4-FFF2-40B4-BE49-F238E27FC236}">
                <a16:creationId xmlns:a16="http://schemas.microsoft.com/office/drawing/2014/main" id="{5B94FE47-1A7F-9CB0-B0DD-C506AE954B5A}"/>
              </a:ext>
            </a:extLst>
          </p:cNvPr>
          <p:cNvSpPr txBox="1"/>
          <p:nvPr/>
        </p:nvSpPr>
        <p:spPr>
          <a:xfrm>
            <a:off x="9126749" y="2071016"/>
            <a:ext cx="1468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Product Line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C2A6D630-7226-CDD0-C186-CB7F6907F5B1}"/>
              </a:ext>
            </a:extLst>
          </p:cNvPr>
          <p:cNvSpPr txBox="1"/>
          <p:nvPr/>
        </p:nvSpPr>
        <p:spPr>
          <a:xfrm>
            <a:off x="7563276" y="438736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Delivery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5C816B3C-801B-24C3-EE0B-35DC6C8E5471}"/>
              </a:ext>
            </a:extLst>
          </p:cNvPr>
          <p:cNvSpPr txBox="1"/>
          <p:nvPr/>
        </p:nvSpPr>
        <p:spPr>
          <a:xfrm>
            <a:off x="7104658" y="2689664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Release</a:t>
            </a:r>
          </a:p>
        </p:txBody>
      </p:sp>
      <p:pic>
        <p:nvPicPr>
          <p:cNvPr id="11" name="Grafik 10" descr="Gedankenblase Silhouette">
            <a:extLst>
              <a:ext uri="{FF2B5EF4-FFF2-40B4-BE49-F238E27FC236}">
                <a16:creationId xmlns:a16="http://schemas.microsoft.com/office/drawing/2014/main" id="{B64B5C36-4A07-245F-37C0-21EE1DF03D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57626" y="545859"/>
            <a:ext cx="2034845" cy="203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4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29C5153-A6AF-9AF1-605F-AD558A6EC98D}"/>
              </a:ext>
            </a:extLst>
          </p:cNvPr>
          <p:cNvCxnSpPr>
            <a:cxnSpLocks/>
            <a:stCxn id="74" idx="0"/>
          </p:cNvCxnSpPr>
          <p:nvPr/>
        </p:nvCxnSpPr>
        <p:spPr>
          <a:xfrm flipH="1" flipV="1">
            <a:off x="6183498" y="1427982"/>
            <a:ext cx="17721" cy="38830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2CFCB3F2-69BA-C464-0BBC-20B1FA40344B}"/>
              </a:ext>
            </a:extLst>
          </p:cNvPr>
          <p:cNvCxnSpPr>
            <a:cxnSpLocks/>
          </p:cNvCxnSpPr>
          <p:nvPr/>
        </p:nvCxnSpPr>
        <p:spPr>
          <a:xfrm>
            <a:off x="717395" y="3429000"/>
            <a:ext cx="106163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AB04836F-9AF7-8DF5-BF17-35E750F02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Experience</a:t>
            </a:r>
            <a:br>
              <a:rPr lang="en-US" dirty="0"/>
            </a:br>
            <a:r>
              <a:rPr lang="en-US" b="0" dirty="0">
                <a:solidFill>
                  <a:schemeClr val="bg2"/>
                </a:solidFill>
              </a:rPr>
              <a:t>Belimo's Platform Transformation Journey.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04106A5-2050-0B13-F306-C80ADBBE52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SWISSED, September 21</a:t>
            </a:r>
            <a:r>
              <a:rPr kumimoji="0" lang="en-US" sz="10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2026</a:t>
            </a:r>
          </a:p>
        </p:txBody>
      </p:sp>
      <p:sp>
        <p:nvSpPr>
          <p:cNvPr id="67" name="Text 6">
            <a:extLst>
              <a:ext uri="{FF2B5EF4-FFF2-40B4-BE49-F238E27FC236}">
                <a16:creationId xmlns:a16="http://schemas.microsoft.com/office/drawing/2014/main" id="{26D86918-F377-6CF8-06E5-9FD969C2C07E}"/>
              </a:ext>
            </a:extLst>
          </p:cNvPr>
          <p:cNvSpPr/>
          <p:nvPr/>
        </p:nvSpPr>
        <p:spPr>
          <a:xfrm>
            <a:off x="95603" y="1778508"/>
            <a:ext cx="4572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01</a:t>
            </a:r>
            <a:endParaRPr lang="en-US" sz="900" dirty="0"/>
          </a:p>
        </p:txBody>
      </p:sp>
      <p:sp>
        <p:nvSpPr>
          <p:cNvPr id="68" name="Text 7">
            <a:extLst>
              <a:ext uri="{FF2B5EF4-FFF2-40B4-BE49-F238E27FC236}">
                <a16:creationId xmlns:a16="http://schemas.microsoft.com/office/drawing/2014/main" id="{40622E75-BBBB-5C23-0AD9-1910CCB8817A}"/>
              </a:ext>
            </a:extLst>
          </p:cNvPr>
          <p:cNvSpPr/>
          <p:nvPr/>
        </p:nvSpPr>
        <p:spPr>
          <a:xfrm>
            <a:off x="717395" y="1641348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1D2939"/>
                </a:solidFill>
                <a:latin typeface="+mj-lt"/>
              </a:rPr>
              <a:t>Shared platform foundation</a:t>
            </a:r>
            <a:endParaRPr lang="en-US" sz="1500" dirty="0">
              <a:latin typeface="+mj-lt"/>
            </a:endParaRPr>
          </a:p>
        </p:txBody>
      </p:sp>
      <p:sp>
        <p:nvSpPr>
          <p:cNvPr id="69" name="Text 8">
            <a:extLst>
              <a:ext uri="{FF2B5EF4-FFF2-40B4-BE49-F238E27FC236}">
                <a16:creationId xmlns:a16="http://schemas.microsoft.com/office/drawing/2014/main" id="{653E479E-95F4-C2C9-B489-3934462C1366}"/>
              </a:ext>
            </a:extLst>
          </p:cNvPr>
          <p:cNvSpPr/>
          <p:nvPr/>
        </p:nvSpPr>
        <p:spPr>
          <a:xfrm>
            <a:off x="717395" y="1933955"/>
            <a:ext cx="2956247" cy="960121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 algn="just">
              <a:buNone/>
            </a:pPr>
            <a:r>
              <a:rPr lang="en-US" sz="1150" dirty="0">
                <a:solidFill>
                  <a:srgbClr val="667085"/>
                </a:solidFill>
                <a:latin typeface="+mj-lt"/>
              </a:rPr>
              <a:t>The smplcty program established reusable capabilities across products and generations, improving consistency and reducing development and maintenance effort.</a:t>
            </a:r>
          </a:p>
        </p:txBody>
      </p:sp>
      <p:sp>
        <p:nvSpPr>
          <p:cNvPr id="70" name="Text 11">
            <a:extLst>
              <a:ext uri="{FF2B5EF4-FFF2-40B4-BE49-F238E27FC236}">
                <a16:creationId xmlns:a16="http://schemas.microsoft.com/office/drawing/2014/main" id="{A8B2B339-CD6F-9CBB-4EC9-DA6E771A2BDC}"/>
              </a:ext>
            </a:extLst>
          </p:cNvPr>
          <p:cNvSpPr/>
          <p:nvPr/>
        </p:nvSpPr>
        <p:spPr>
          <a:xfrm>
            <a:off x="95603" y="2967228"/>
            <a:ext cx="4572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02</a:t>
            </a:r>
            <a:endParaRPr lang="en-US" sz="900" dirty="0"/>
          </a:p>
        </p:txBody>
      </p:sp>
      <p:sp>
        <p:nvSpPr>
          <p:cNvPr id="71" name="Text 12">
            <a:extLst>
              <a:ext uri="{FF2B5EF4-FFF2-40B4-BE49-F238E27FC236}">
                <a16:creationId xmlns:a16="http://schemas.microsoft.com/office/drawing/2014/main" id="{1FAA7EB4-1C2B-DE6A-B24B-DF08623DFC36}"/>
              </a:ext>
            </a:extLst>
          </p:cNvPr>
          <p:cNvSpPr/>
          <p:nvPr/>
        </p:nvSpPr>
        <p:spPr>
          <a:xfrm>
            <a:off x="717395" y="4010445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1D2939"/>
                </a:solidFill>
                <a:latin typeface="+mn-lt"/>
              </a:rPr>
              <a:t>Delivering</a:t>
            </a:r>
            <a:r>
              <a:rPr lang="en-US" sz="1500" b="1" dirty="0">
                <a:solidFill>
                  <a:srgbClr val="1D2939"/>
                </a:solidFill>
              </a:rPr>
              <a:t> Products </a:t>
            </a:r>
            <a:endParaRPr lang="en-US" sz="1500" dirty="0"/>
          </a:p>
        </p:txBody>
      </p:sp>
      <p:sp>
        <p:nvSpPr>
          <p:cNvPr id="73" name="Text 16">
            <a:extLst>
              <a:ext uri="{FF2B5EF4-FFF2-40B4-BE49-F238E27FC236}">
                <a16:creationId xmlns:a16="http://schemas.microsoft.com/office/drawing/2014/main" id="{7CE932E4-99ED-2299-416B-4816F4386D7A}"/>
              </a:ext>
            </a:extLst>
          </p:cNvPr>
          <p:cNvSpPr/>
          <p:nvPr/>
        </p:nvSpPr>
        <p:spPr>
          <a:xfrm>
            <a:off x="95603" y="4293108"/>
            <a:ext cx="4572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03</a:t>
            </a:r>
            <a:endParaRPr lang="en-US" sz="900" dirty="0"/>
          </a:p>
        </p:txBody>
      </p:sp>
      <p:sp>
        <p:nvSpPr>
          <p:cNvPr id="74" name="Text 17">
            <a:extLst>
              <a:ext uri="{FF2B5EF4-FFF2-40B4-BE49-F238E27FC236}">
                <a16:creationId xmlns:a16="http://schemas.microsoft.com/office/drawing/2014/main" id="{3D897AF2-6D23-4A33-4BA5-2378EB2C2557}"/>
              </a:ext>
            </a:extLst>
          </p:cNvPr>
          <p:cNvSpPr/>
          <p:nvPr/>
        </p:nvSpPr>
        <p:spPr>
          <a:xfrm>
            <a:off x="5029955" y="5311018"/>
            <a:ext cx="2342528" cy="279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1D2939"/>
                </a:solidFill>
              </a:rPr>
              <a:t>Hybrid </a:t>
            </a:r>
            <a:r>
              <a:rPr lang="en-US" sz="1500" b="1" dirty="0">
                <a:solidFill>
                  <a:srgbClr val="1D2939"/>
                </a:solidFill>
                <a:latin typeface="+mn-lt"/>
              </a:rPr>
              <a:t>operating</a:t>
            </a:r>
            <a:r>
              <a:rPr lang="en-US" sz="1500" b="1" dirty="0">
                <a:solidFill>
                  <a:srgbClr val="1D2939"/>
                </a:solidFill>
              </a:rPr>
              <a:t> model</a:t>
            </a:r>
            <a:endParaRPr lang="en-US" sz="1500" dirty="0"/>
          </a:p>
        </p:txBody>
      </p:sp>
      <p:sp>
        <p:nvSpPr>
          <p:cNvPr id="75" name="Text 18">
            <a:extLst>
              <a:ext uri="{FF2B5EF4-FFF2-40B4-BE49-F238E27FC236}">
                <a16:creationId xmlns:a16="http://schemas.microsoft.com/office/drawing/2014/main" id="{F1725C0F-6517-D667-9AF1-4746B331B766}"/>
              </a:ext>
            </a:extLst>
          </p:cNvPr>
          <p:cNvSpPr/>
          <p:nvPr/>
        </p:nvSpPr>
        <p:spPr>
          <a:xfrm>
            <a:off x="3800577" y="5621597"/>
            <a:ext cx="4449988" cy="4297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 algn="ctr">
              <a:buNone/>
            </a:pPr>
            <a:r>
              <a:rPr lang="en-US" sz="1200" dirty="0">
                <a:solidFill>
                  <a:srgbClr val="667085"/>
                </a:solidFill>
                <a:latin typeface="+mj-lt"/>
              </a:rPr>
              <a:t>Platforms evolve shared capabilities continuously, while complete cyber-physical products remain primarily delivered through 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rgbClr val="667085"/>
                </a:solidFill>
                <a:latin typeface="+mj-lt"/>
              </a:rPr>
              <a:t>PCP-governed projects.</a:t>
            </a:r>
            <a:endParaRPr lang="en-US" sz="1200" dirty="0">
              <a:latin typeface="+mj-lt"/>
            </a:endParaRPr>
          </a:p>
        </p:txBody>
      </p:sp>
      <p:sp>
        <p:nvSpPr>
          <p:cNvPr id="78" name="Text 22">
            <a:extLst>
              <a:ext uri="{FF2B5EF4-FFF2-40B4-BE49-F238E27FC236}">
                <a16:creationId xmlns:a16="http://schemas.microsoft.com/office/drawing/2014/main" id="{F62C23CB-4332-0427-35D0-B430063C24F6}"/>
              </a:ext>
            </a:extLst>
          </p:cNvPr>
          <p:cNvSpPr/>
          <p:nvPr/>
        </p:nvSpPr>
        <p:spPr>
          <a:xfrm>
            <a:off x="1145853" y="6103243"/>
            <a:ext cx="147368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chemeClr val="bg2"/>
                </a:solidFill>
                <a:latin typeface="+mj-lt"/>
              </a:rPr>
              <a:t>EMERGING TENSION</a:t>
            </a:r>
          </a:p>
        </p:txBody>
      </p:sp>
      <p:sp>
        <p:nvSpPr>
          <p:cNvPr id="79" name="Text 23">
            <a:extLst>
              <a:ext uri="{FF2B5EF4-FFF2-40B4-BE49-F238E27FC236}">
                <a16:creationId xmlns:a16="http://schemas.microsoft.com/office/drawing/2014/main" id="{C22252EE-4B99-08F4-0A06-F4B377686A31}"/>
              </a:ext>
            </a:extLst>
          </p:cNvPr>
          <p:cNvSpPr/>
          <p:nvPr/>
        </p:nvSpPr>
        <p:spPr>
          <a:xfrm>
            <a:off x="2791326" y="6134024"/>
            <a:ext cx="7313190" cy="40104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rgbClr val="1D2939"/>
                </a:solidFill>
                <a:latin typeface="+mn-lt"/>
              </a:rPr>
              <a:t>Long-term platform optimization  ↔  product-specific scope, timelines and budgets</a:t>
            </a:r>
            <a:endParaRPr lang="en-US" sz="1400" dirty="0">
              <a:latin typeface="+mn-lt"/>
            </a:endParaRP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92433C36-D01E-7F45-535F-8C682480B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376" y="1635961"/>
            <a:ext cx="4449988" cy="3553037"/>
          </a:xfrm>
          <a:prstGeom prst="rect">
            <a:avLst/>
          </a:prstGeom>
        </p:spPr>
      </p:pic>
      <p:sp>
        <p:nvSpPr>
          <p:cNvPr id="83" name="Text 7">
            <a:extLst>
              <a:ext uri="{FF2B5EF4-FFF2-40B4-BE49-F238E27FC236}">
                <a16:creationId xmlns:a16="http://schemas.microsoft.com/office/drawing/2014/main" id="{A068A175-869D-9638-4D26-B437F03A4E09}"/>
              </a:ext>
            </a:extLst>
          </p:cNvPr>
          <p:cNvSpPr/>
          <p:nvPr/>
        </p:nvSpPr>
        <p:spPr>
          <a:xfrm>
            <a:off x="8431941" y="1638742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1D2939"/>
                </a:solidFill>
                <a:latin typeface="+mn-lt"/>
              </a:rPr>
              <a:t>Agile and </a:t>
            </a:r>
            <a:r>
              <a:rPr lang="en-US" sz="1500" b="1" dirty="0" err="1">
                <a:solidFill>
                  <a:srgbClr val="1D2939"/>
                </a:solidFill>
                <a:latin typeface="+mn-lt"/>
              </a:rPr>
              <a:t>SAFe</a:t>
            </a:r>
            <a:r>
              <a:rPr lang="en-US" sz="1500" b="1" dirty="0">
                <a:solidFill>
                  <a:srgbClr val="1D2939"/>
                </a:solidFill>
                <a:latin typeface="+mn-lt"/>
              </a:rPr>
              <a:t> Principle</a:t>
            </a:r>
            <a:endParaRPr lang="en-US" sz="1500" dirty="0">
              <a:latin typeface="+mn-lt"/>
            </a:endParaRPr>
          </a:p>
        </p:txBody>
      </p:sp>
      <p:sp>
        <p:nvSpPr>
          <p:cNvPr id="85" name="Text 12">
            <a:extLst>
              <a:ext uri="{FF2B5EF4-FFF2-40B4-BE49-F238E27FC236}">
                <a16:creationId xmlns:a16="http://schemas.microsoft.com/office/drawing/2014/main" id="{8C2E39D6-3D14-9A9A-D2F2-7DB721982A20}"/>
              </a:ext>
            </a:extLst>
          </p:cNvPr>
          <p:cNvSpPr/>
          <p:nvPr/>
        </p:nvSpPr>
        <p:spPr>
          <a:xfrm>
            <a:off x="8431941" y="4010445"/>
            <a:ext cx="215501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1D2939"/>
                </a:solidFill>
              </a:rPr>
              <a:t>PCP Process</a:t>
            </a:r>
            <a:endParaRPr lang="en-US" sz="1500" dirty="0"/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D170C1F5-95E7-5202-72CC-93E51A391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661" y="2132752"/>
            <a:ext cx="2762522" cy="2260245"/>
          </a:xfrm>
          <a:prstGeom prst="rect">
            <a:avLst/>
          </a:prstGeom>
        </p:spPr>
      </p:pic>
      <p:sp>
        <p:nvSpPr>
          <p:cNvPr id="89" name="Text 8">
            <a:extLst>
              <a:ext uri="{FF2B5EF4-FFF2-40B4-BE49-F238E27FC236}">
                <a16:creationId xmlns:a16="http://schemas.microsoft.com/office/drawing/2014/main" id="{B39E3E2C-A9E3-B0B2-CBCF-3894267A34BA}"/>
              </a:ext>
            </a:extLst>
          </p:cNvPr>
          <p:cNvSpPr/>
          <p:nvPr/>
        </p:nvSpPr>
        <p:spPr>
          <a:xfrm>
            <a:off x="8431941" y="2081043"/>
            <a:ext cx="3042665" cy="525799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algn="just"/>
            <a:r>
              <a:rPr lang="en-US" sz="1150" dirty="0">
                <a:solidFill>
                  <a:srgbClr val="667085"/>
                </a:solidFill>
                <a:latin typeface="+mj-lt"/>
              </a:rPr>
              <a:t>Belimo adopted Agile practices and </a:t>
            </a:r>
            <a:r>
              <a:rPr lang="en-US" sz="1150" dirty="0" err="1">
                <a:solidFill>
                  <a:srgbClr val="667085"/>
                </a:solidFill>
                <a:latin typeface="+mj-lt"/>
              </a:rPr>
              <a:t>SAFe</a:t>
            </a:r>
            <a:r>
              <a:rPr lang="en-US" sz="1150" dirty="0">
                <a:solidFill>
                  <a:srgbClr val="667085"/>
                </a:solidFill>
                <a:latin typeface="+mj-lt"/>
              </a:rPr>
              <a:t> to support iterative platform development, rapid feedback, and continuous improvement.</a:t>
            </a:r>
          </a:p>
        </p:txBody>
      </p:sp>
      <p:sp>
        <p:nvSpPr>
          <p:cNvPr id="91" name="Text 8">
            <a:extLst>
              <a:ext uri="{FF2B5EF4-FFF2-40B4-BE49-F238E27FC236}">
                <a16:creationId xmlns:a16="http://schemas.microsoft.com/office/drawing/2014/main" id="{A76A614B-C67F-2F66-872C-EDB760D95068}"/>
              </a:ext>
            </a:extLst>
          </p:cNvPr>
          <p:cNvSpPr/>
          <p:nvPr/>
        </p:nvSpPr>
        <p:spPr>
          <a:xfrm>
            <a:off x="717396" y="4200867"/>
            <a:ext cx="2956246" cy="960121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 algn="just">
              <a:buNone/>
            </a:pPr>
            <a:r>
              <a:rPr lang="en-US" sz="1150" dirty="0">
                <a:solidFill>
                  <a:srgbClr val="667085"/>
                </a:solidFill>
                <a:latin typeface="+mj-lt"/>
              </a:rPr>
              <a:t>At its core, Belimo remains committed to delivering reliable products that meet customer needs.</a:t>
            </a:r>
          </a:p>
        </p:txBody>
      </p:sp>
      <p:sp>
        <p:nvSpPr>
          <p:cNvPr id="93" name="Text 8">
            <a:extLst>
              <a:ext uri="{FF2B5EF4-FFF2-40B4-BE49-F238E27FC236}">
                <a16:creationId xmlns:a16="http://schemas.microsoft.com/office/drawing/2014/main" id="{BA5209B1-03EA-9CEE-E019-56068C5FCF9F}"/>
              </a:ext>
            </a:extLst>
          </p:cNvPr>
          <p:cNvSpPr/>
          <p:nvPr/>
        </p:nvSpPr>
        <p:spPr>
          <a:xfrm>
            <a:off x="8417379" y="4228941"/>
            <a:ext cx="3057226" cy="1391653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 algn="just">
              <a:buNone/>
            </a:pPr>
            <a:r>
              <a:rPr lang="en-US" sz="1150" dirty="0">
                <a:solidFill>
                  <a:srgbClr val="667085"/>
                </a:solidFill>
                <a:latin typeface="+mj-lt"/>
              </a:rPr>
              <a:t>The Product Creation Process (PCP) serves as Belimo’s overarching governance framework, providing milestone-based planning, cross-functional synchronization, and governance to ensure reliable delivery of cyber-physical products.</a:t>
            </a:r>
          </a:p>
        </p:txBody>
      </p:sp>
    </p:spTree>
    <p:extLst>
      <p:ext uri="{BB962C8B-B14F-4D97-AF65-F5344CB8AC3E}">
        <p14:creationId xmlns:p14="http://schemas.microsoft.com/office/powerpoint/2010/main" val="428820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1" grpId="0" animBg="1"/>
      <p:bldP spid="74" grpId="0" animBg="1"/>
      <p:bldP spid="75" grpId="0" animBg="1"/>
      <p:bldP spid="78" grpId="0" animBg="1"/>
      <p:bldP spid="79" grpId="0" animBg="1"/>
      <p:bldP spid="83" grpId="0" animBg="1"/>
      <p:bldP spid="85" grpId="0" animBg="1"/>
      <p:bldP spid="89" grpId="0" animBg="1"/>
      <p:bldP spid="91" grpId="0" animBg="1"/>
      <p:bldP spid="9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145F2-1279-F252-AB74-3715E084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1C4E89-96BD-4AAD-B84D-CE69CA3C9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17" y="677466"/>
            <a:ext cx="10526069" cy="735310"/>
          </a:xfrm>
        </p:spPr>
        <p:txBody>
          <a:bodyPr/>
          <a:lstStyle/>
          <a:p>
            <a:r>
              <a:rPr lang="en-US" dirty="0"/>
              <a:t>The Next Evolution</a:t>
            </a:r>
            <a:br>
              <a:rPr lang="en-US" dirty="0"/>
            </a:br>
            <a:r>
              <a:rPr lang="en-US" b="0" dirty="0">
                <a:solidFill>
                  <a:schemeClr val="bg2"/>
                </a:solidFill>
              </a:rPr>
              <a:t>Towards requirements-driven platform operating model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9D6E90A-A1FD-817F-9FC4-A3D9C79AAF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SWISSED, September 21</a:t>
            </a:r>
            <a:r>
              <a:rPr kumimoji="0" lang="en-US" sz="10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2026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334A320-D855-CE95-8DE9-8E7EB5D8C30A}"/>
              </a:ext>
            </a:extLst>
          </p:cNvPr>
          <p:cNvCxnSpPr/>
          <p:nvPr/>
        </p:nvCxnSpPr>
        <p:spPr>
          <a:xfrm>
            <a:off x="3302644" y="1687976"/>
            <a:ext cx="0" cy="4500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FD18B8-DE2D-FAD6-D0F5-66097954BD6D}"/>
              </a:ext>
            </a:extLst>
          </p:cNvPr>
          <p:cNvCxnSpPr/>
          <p:nvPr/>
        </p:nvCxnSpPr>
        <p:spPr>
          <a:xfrm>
            <a:off x="11007500" y="1687976"/>
            <a:ext cx="0" cy="4500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0C6646-F331-4ECD-221E-F3857001FC6C}"/>
              </a:ext>
            </a:extLst>
          </p:cNvPr>
          <p:cNvCxnSpPr/>
          <p:nvPr/>
        </p:nvCxnSpPr>
        <p:spPr>
          <a:xfrm>
            <a:off x="9081286" y="1687976"/>
            <a:ext cx="0" cy="4500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60B9D9F-30AF-32F9-CC64-33C170A13CE8}"/>
              </a:ext>
            </a:extLst>
          </p:cNvPr>
          <p:cNvCxnSpPr/>
          <p:nvPr/>
        </p:nvCxnSpPr>
        <p:spPr>
          <a:xfrm>
            <a:off x="7155072" y="1687976"/>
            <a:ext cx="0" cy="4500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B4AC0FB-D931-51EC-4E8D-195B0C2E99BD}"/>
              </a:ext>
            </a:extLst>
          </p:cNvPr>
          <p:cNvCxnSpPr/>
          <p:nvPr/>
        </p:nvCxnSpPr>
        <p:spPr>
          <a:xfrm>
            <a:off x="5228858" y="1687976"/>
            <a:ext cx="0" cy="4500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B51FBD6-9720-0CEE-718F-CC2FF41265E6}"/>
              </a:ext>
            </a:extLst>
          </p:cNvPr>
          <p:cNvSpPr/>
          <p:nvPr/>
        </p:nvSpPr>
        <p:spPr>
          <a:xfrm>
            <a:off x="782364" y="2009152"/>
            <a:ext cx="10368127" cy="72000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numCol="1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PCP Project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(Product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Implementation)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06A7B1A-8094-6A50-9022-90CC4B2475CD}"/>
              </a:ext>
            </a:extLst>
          </p:cNvPr>
          <p:cNvSpPr/>
          <p:nvPr/>
        </p:nvSpPr>
        <p:spPr>
          <a:xfrm>
            <a:off x="782364" y="2855246"/>
            <a:ext cx="10368127" cy="72000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numCol="1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Market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Product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Requirements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4E041D8-46B3-444C-7850-6BCB3B7FBCC9}"/>
              </a:ext>
            </a:extLst>
          </p:cNvPr>
          <p:cNvSpPr/>
          <p:nvPr/>
        </p:nvSpPr>
        <p:spPr>
          <a:xfrm>
            <a:off x="782364" y="3701340"/>
            <a:ext cx="10368127" cy="7200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numCol="1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Harmonized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Requirements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A370850-CCE7-8D28-2412-A0AE85014E61}"/>
              </a:ext>
            </a:extLst>
          </p:cNvPr>
          <p:cNvSpPr/>
          <p:nvPr/>
        </p:nvSpPr>
        <p:spPr>
          <a:xfrm>
            <a:off x="782364" y="4547434"/>
            <a:ext cx="10368127" cy="7200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numCol="1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Platform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Requirements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2EBE5D9-DE00-2030-1EC1-9C3810B67552}"/>
              </a:ext>
            </a:extLst>
          </p:cNvPr>
          <p:cNvSpPr/>
          <p:nvPr/>
        </p:nvSpPr>
        <p:spPr>
          <a:xfrm>
            <a:off x="782364" y="5393528"/>
            <a:ext cx="10368127" cy="72000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numCol="1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Platform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Implementation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D56DBB-B3F7-8B02-C8C0-2F106CE411DB}"/>
              </a:ext>
            </a:extLst>
          </p:cNvPr>
          <p:cNvSpPr txBox="1"/>
          <p:nvPr/>
        </p:nvSpPr>
        <p:spPr>
          <a:xfrm>
            <a:off x="3833703" y="164074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Q1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58A16D-8012-B582-6499-0B80C9DB3F4A}"/>
              </a:ext>
            </a:extLst>
          </p:cNvPr>
          <p:cNvSpPr txBox="1"/>
          <p:nvPr/>
        </p:nvSpPr>
        <p:spPr>
          <a:xfrm>
            <a:off x="5759916" y="164074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Q2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8FAB03-2DB0-CE37-278C-B7C4C29EE56A}"/>
              </a:ext>
            </a:extLst>
          </p:cNvPr>
          <p:cNvSpPr txBox="1"/>
          <p:nvPr/>
        </p:nvSpPr>
        <p:spPr>
          <a:xfrm>
            <a:off x="7686131" y="164074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Q3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431B061-10EF-EEA7-FD1F-65E215168EB4}"/>
              </a:ext>
            </a:extLst>
          </p:cNvPr>
          <p:cNvSpPr txBox="1"/>
          <p:nvPr/>
        </p:nvSpPr>
        <p:spPr>
          <a:xfrm>
            <a:off x="9612344" y="164074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Q4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FFB850-057F-0C97-EABD-4464C6FAC41A}"/>
              </a:ext>
            </a:extLst>
          </p:cNvPr>
          <p:cNvSpPr/>
          <p:nvPr/>
        </p:nvSpPr>
        <p:spPr>
          <a:xfrm rot="16200000">
            <a:off x="1354109" y="3876626"/>
            <a:ext cx="2402761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Requirements Baseline Release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891924-7267-37C6-4E1B-5CF7B69BF332}"/>
              </a:ext>
            </a:extLst>
          </p:cNvPr>
          <p:cNvSpPr/>
          <p:nvPr/>
        </p:nvSpPr>
        <p:spPr>
          <a:xfrm rot="16200000">
            <a:off x="2248497" y="5145767"/>
            <a:ext cx="1556667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Platform Version Release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5BED10-D056-106E-2922-DFB1C6D37FBE}"/>
              </a:ext>
            </a:extLst>
          </p:cNvPr>
          <p:cNvSpPr/>
          <p:nvPr/>
        </p:nvSpPr>
        <p:spPr>
          <a:xfrm rot="16200000">
            <a:off x="2250868" y="2605114"/>
            <a:ext cx="1551925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Product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Release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DC0CB6B-390E-35D8-809C-6C7C1D9E5CF1}"/>
              </a:ext>
            </a:extLst>
          </p:cNvPr>
          <p:cNvSpPr/>
          <p:nvPr/>
        </p:nvSpPr>
        <p:spPr>
          <a:xfrm>
            <a:off x="3319955" y="2002139"/>
            <a:ext cx="7678800" cy="41112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F52DCBE-469C-5815-9FC6-8FFB472A289C}"/>
              </a:ext>
            </a:extLst>
          </p:cNvPr>
          <p:cNvGrpSpPr/>
          <p:nvPr/>
        </p:nvGrpSpPr>
        <p:grpSpPr>
          <a:xfrm>
            <a:off x="4823028" y="2559049"/>
            <a:ext cx="3634553" cy="457200"/>
            <a:chOff x="7646023" y="385819"/>
            <a:chExt cx="3634553" cy="457200"/>
          </a:xfrm>
        </p:grpSpPr>
        <p:pic>
          <p:nvPicPr>
            <p:cNvPr id="27" name="Graphic 26" descr="Arrow circle with solid fill">
              <a:extLst>
                <a:ext uri="{FF2B5EF4-FFF2-40B4-BE49-F238E27FC236}">
                  <a16:creationId xmlns:a16="http://schemas.microsoft.com/office/drawing/2014/main" id="{565419D9-42CF-00EC-21D5-89D20A657BA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646023" y="385819"/>
              <a:ext cx="457200" cy="457200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6C0FD6F-CA36-B0C7-955E-62684426AC48}"/>
                </a:ext>
              </a:extLst>
            </p:cNvPr>
            <p:cNvSpPr txBox="1"/>
            <p:nvPr/>
          </p:nvSpPr>
          <p:spPr>
            <a:xfrm>
              <a:off x="8166325" y="427257"/>
              <a:ext cx="31142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Quarterly Release Cycles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BC62968-CB32-73A1-079D-0896CA280CF3}"/>
              </a:ext>
            </a:extLst>
          </p:cNvPr>
          <p:cNvGrpSpPr/>
          <p:nvPr/>
        </p:nvGrpSpPr>
        <p:grpSpPr>
          <a:xfrm>
            <a:off x="4823028" y="5105689"/>
            <a:ext cx="4167461" cy="457200"/>
            <a:chOff x="7646023" y="385819"/>
            <a:chExt cx="4167461" cy="457200"/>
          </a:xfrm>
        </p:grpSpPr>
        <p:pic>
          <p:nvPicPr>
            <p:cNvPr id="30" name="Graphic 29" descr="Signpost with solid fill">
              <a:extLst>
                <a:ext uri="{FF2B5EF4-FFF2-40B4-BE49-F238E27FC236}">
                  <a16:creationId xmlns:a16="http://schemas.microsoft.com/office/drawing/2014/main" id="{C6A8A36E-D1F3-7D76-84B6-8EF5F2F1C9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7646023" y="385819"/>
              <a:ext cx="457200" cy="457200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1E408D9-5628-BD56-A26A-A4F1FEAEE460}"/>
                </a:ext>
              </a:extLst>
            </p:cNvPr>
            <p:cNvSpPr txBox="1"/>
            <p:nvPr/>
          </p:nvSpPr>
          <p:spPr>
            <a:xfrm>
              <a:off x="8166325" y="427257"/>
              <a:ext cx="36471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Single Version Implementations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8282323-04EB-D112-37BC-84178C2C7D0E}"/>
              </a:ext>
            </a:extLst>
          </p:cNvPr>
          <p:cNvGrpSpPr/>
          <p:nvPr/>
        </p:nvGrpSpPr>
        <p:grpSpPr>
          <a:xfrm>
            <a:off x="4823028" y="3832369"/>
            <a:ext cx="4599512" cy="457200"/>
            <a:chOff x="7646023" y="385819"/>
            <a:chExt cx="4599512" cy="457200"/>
          </a:xfrm>
        </p:grpSpPr>
        <p:pic>
          <p:nvPicPr>
            <p:cNvPr id="33" name="Graphic 32" descr="Sprouting Seed with solid fill">
              <a:extLst>
                <a:ext uri="{FF2B5EF4-FFF2-40B4-BE49-F238E27FC236}">
                  <a16:creationId xmlns:a16="http://schemas.microsoft.com/office/drawing/2014/main" id="{4BD4E6B9-706F-DF41-39DE-6B8C0870AA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646023" y="385819"/>
              <a:ext cx="457200" cy="457200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19B962C-1FF3-8D96-8A43-5D18531518FA}"/>
                </a:ext>
              </a:extLst>
            </p:cNvPr>
            <p:cNvSpPr txBox="1"/>
            <p:nvPr/>
          </p:nvSpPr>
          <p:spPr>
            <a:xfrm>
              <a:off x="8166325" y="427257"/>
              <a:ext cx="40792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Common Requirements Baselines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8D08CC1A-659C-913C-692A-4B4221272340}"/>
              </a:ext>
            </a:extLst>
          </p:cNvPr>
          <p:cNvSpPr/>
          <p:nvPr/>
        </p:nvSpPr>
        <p:spPr>
          <a:xfrm>
            <a:off x="2967790" y="6328611"/>
            <a:ext cx="7692189" cy="489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A consistent platform requires that all elements operate on aligned requirements at any point in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71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E684A-3840-A930-A382-32E136455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2A6225CD-90C6-8724-F386-B3A528E85684}"/>
              </a:ext>
            </a:extLst>
          </p:cNvPr>
          <p:cNvCxnSpPr>
            <a:cxnSpLocks/>
          </p:cNvCxnSpPr>
          <p:nvPr/>
        </p:nvCxnSpPr>
        <p:spPr>
          <a:xfrm flipH="1" flipV="1">
            <a:off x="6183498" y="1427982"/>
            <a:ext cx="17721" cy="38830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93AE8698-804F-232D-6935-E8C412C5C8D1}"/>
              </a:ext>
            </a:extLst>
          </p:cNvPr>
          <p:cNvCxnSpPr>
            <a:cxnSpLocks/>
          </p:cNvCxnSpPr>
          <p:nvPr/>
        </p:nvCxnSpPr>
        <p:spPr>
          <a:xfrm>
            <a:off x="717395" y="3429000"/>
            <a:ext cx="106163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1D442A1F-9856-1DA5-38D6-A8828E118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Experience</a:t>
            </a:r>
            <a:br>
              <a:rPr lang="en-US" dirty="0"/>
            </a:br>
            <a:r>
              <a:rPr lang="en-US" b="0" dirty="0">
                <a:solidFill>
                  <a:schemeClr val="bg2"/>
                </a:solidFill>
              </a:rPr>
              <a:t>Belimo's Platform Transformation Journey.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D7E9D4F-E0E9-D996-12DE-CDDC3682DD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SWISSED, September 21</a:t>
            </a:r>
            <a:r>
              <a:rPr kumimoji="0" lang="en-US" sz="10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2026</a:t>
            </a:r>
          </a:p>
        </p:txBody>
      </p:sp>
      <p:sp>
        <p:nvSpPr>
          <p:cNvPr id="67" name="Text 6">
            <a:extLst>
              <a:ext uri="{FF2B5EF4-FFF2-40B4-BE49-F238E27FC236}">
                <a16:creationId xmlns:a16="http://schemas.microsoft.com/office/drawing/2014/main" id="{69A68ED8-C6C7-24BF-2899-A3AE63E95385}"/>
              </a:ext>
            </a:extLst>
          </p:cNvPr>
          <p:cNvSpPr/>
          <p:nvPr/>
        </p:nvSpPr>
        <p:spPr>
          <a:xfrm>
            <a:off x="95603" y="1778508"/>
            <a:ext cx="4572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01</a:t>
            </a:r>
            <a:endParaRPr lang="en-US" sz="900" dirty="0"/>
          </a:p>
        </p:txBody>
      </p:sp>
      <p:sp>
        <p:nvSpPr>
          <p:cNvPr id="68" name="Text 7">
            <a:extLst>
              <a:ext uri="{FF2B5EF4-FFF2-40B4-BE49-F238E27FC236}">
                <a16:creationId xmlns:a16="http://schemas.microsoft.com/office/drawing/2014/main" id="{E46D386F-0279-6EF7-17C5-02C767D47003}"/>
              </a:ext>
            </a:extLst>
          </p:cNvPr>
          <p:cNvSpPr/>
          <p:nvPr/>
        </p:nvSpPr>
        <p:spPr>
          <a:xfrm>
            <a:off x="717395" y="1641348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1D2939"/>
                </a:solidFill>
                <a:latin typeface="+mj-lt"/>
              </a:rPr>
              <a:t>Shared platform foundation</a:t>
            </a:r>
            <a:endParaRPr lang="en-US" sz="1500" dirty="0">
              <a:latin typeface="+mj-lt"/>
            </a:endParaRPr>
          </a:p>
        </p:txBody>
      </p:sp>
      <p:sp>
        <p:nvSpPr>
          <p:cNvPr id="69" name="Text 8">
            <a:extLst>
              <a:ext uri="{FF2B5EF4-FFF2-40B4-BE49-F238E27FC236}">
                <a16:creationId xmlns:a16="http://schemas.microsoft.com/office/drawing/2014/main" id="{5A8E831C-0287-56BB-79DD-BB865AC2D054}"/>
              </a:ext>
            </a:extLst>
          </p:cNvPr>
          <p:cNvSpPr/>
          <p:nvPr/>
        </p:nvSpPr>
        <p:spPr>
          <a:xfrm>
            <a:off x="717395" y="1933955"/>
            <a:ext cx="2956247" cy="960121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 algn="just">
              <a:buNone/>
            </a:pPr>
            <a:r>
              <a:rPr lang="en-US" sz="1150" dirty="0">
                <a:solidFill>
                  <a:srgbClr val="667085"/>
                </a:solidFill>
                <a:latin typeface="+mj-lt"/>
              </a:rPr>
              <a:t>The smplcty program established reusable capabilities across products and generations, improving consistency and reducing development and maintenance effort.</a:t>
            </a:r>
          </a:p>
        </p:txBody>
      </p:sp>
      <p:sp>
        <p:nvSpPr>
          <p:cNvPr id="70" name="Text 11">
            <a:extLst>
              <a:ext uri="{FF2B5EF4-FFF2-40B4-BE49-F238E27FC236}">
                <a16:creationId xmlns:a16="http://schemas.microsoft.com/office/drawing/2014/main" id="{7530C3DB-EB2B-C574-A163-4D9D5E6342D0}"/>
              </a:ext>
            </a:extLst>
          </p:cNvPr>
          <p:cNvSpPr/>
          <p:nvPr/>
        </p:nvSpPr>
        <p:spPr>
          <a:xfrm>
            <a:off x="95603" y="2967228"/>
            <a:ext cx="4572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02</a:t>
            </a:r>
            <a:endParaRPr lang="en-US" sz="900" dirty="0"/>
          </a:p>
        </p:txBody>
      </p:sp>
      <p:sp>
        <p:nvSpPr>
          <p:cNvPr id="71" name="Text 12">
            <a:extLst>
              <a:ext uri="{FF2B5EF4-FFF2-40B4-BE49-F238E27FC236}">
                <a16:creationId xmlns:a16="http://schemas.microsoft.com/office/drawing/2014/main" id="{3C64C6DE-BBEA-664C-F7AF-49E1AEC3AF7B}"/>
              </a:ext>
            </a:extLst>
          </p:cNvPr>
          <p:cNvSpPr/>
          <p:nvPr/>
        </p:nvSpPr>
        <p:spPr>
          <a:xfrm>
            <a:off x="717395" y="4010445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1D2939"/>
                </a:solidFill>
                <a:latin typeface="+mn-lt"/>
              </a:rPr>
              <a:t>Delivering</a:t>
            </a:r>
            <a:r>
              <a:rPr lang="en-US" sz="1500" b="1" dirty="0">
                <a:solidFill>
                  <a:srgbClr val="1D2939"/>
                </a:solidFill>
              </a:rPr>
              <a:t> Products </a:t>
            </a:r>
            <a:endParaRPr lang="en-US" sz="1500" dirty="0"/>
          </a:p>
        </p:txBody>
      </p:sp>
      <p:sp>
        <p:nvSpPr>
          <p:cNvPr id="73" name="Text 16">
            <a:extLst>
              <a:ext uri="{FF2B5EF4-FFF2-40B4-BE49-F238E27FC236}">
                <a16:creationId xmlns:a16="http://schemas.microsoft.com/office/drawing/2014/main" id="{7FB53C76-D58F-D435-3DC1-2AE155F1DE05}"/>
              </a:ext>
            </a:extLst>
          </p:cNvPr>
          <p:cNvSpPr/>
          <p:nvPr/>
        </p:nvSpPr>
        <p:spPr>
          <a:xfrm>
            <a:off x="95603" y="4293108"/>
            <a:ext cx="4572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03</a:t>
            </a:r>
            <a:endParaRPr lang="en-US" sz="900" dirty="0"/>
          </a:p>
        </p:txBody>
      </p:sp>
      <p:sp>
        <p:nvSpPr>
          <p:cNvPr id="79" name="Text 23">
            <a:extLst>
              <a:ext uri="{FF2B5EF4-FFF2-40B4-BE49-F238E27FC236}">
                <a16:creationId xmlns:a16="http://schemas.microsoft.com/office/drawing/2014/main" id="{C0E5399F-E0FC-592C-06DF-059FFC1D8B90}"/>
              </a:ext>
            </a:extLst>
          </p:cNvPr>
          <p:cNvSpPr/>
          <p:nvPr/>
        </p:nvSpPr>
        <p:spPr>
          <a:xfrm>
            <a:off x="624418" y="5770442"/>
            <a:ext cx="10907724" cy="764624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Release of tension: Product-centric (pre-</a:t>
            </a:r>
            <a:r>
              <a:rPr lang="en-US" b="1" dirty="0" err="1">
                <a:solidFill>
                  <a:schemeClr val="bg1"/>
                </a:solidFill>
              </a:rPr>
              <a:t>SMPlicity</a:t>
            </a:r>
            <a:r>
              <a:rPr lang="en-US" b="1" dirty="0">
                <a:solidFill>
                  <a:schemeClr val="bg1"/>
                </a:solidFill>
              </a:rPr>
              <a:t>)</a:t>
            </a:r>
            <a:r>
              <a:rPr lang="en-US" dirty="0">
                <a:solidFill>
                  <a:schemeClr val="bg1"/>
                </a:solidFill>
              </a:rPr>
              <a:t> → </a:t>
            </a:r>
            <a:r>
              <a:rPr lang="en-US" b="1" dirty="0">
                <a:solidFill>
                  <a:schemeClr val="bg1"/>
                </a:solidFill>
              </a:rPr>
              <a:t>Platform-enabled (</a:t>
            </a:r>
            <a:r>
              <a:rPr lang="en-US" b="1" dirty="0" err="1">
                <a:solidFill>
                  <a:schemeClr val="bg1"/>
                </a:solidFill>
              </a:rPr>
              <a:t>SMPlicity</a:t>
            </a:r>
            <a:r>
              <a:rPr lang="en-US" b="1" dirty="0">
                <a:solidFill>
                  <a:schemeClr val="bg1"/>
                </a:solidFill>
              </a:rPr>
              <a:t> + </a:t>
            </a:r>
            <a:r>
              <a:rPr lang="en-US" b="1" dirty="0" err="1">
                <a:solidFill>
                  <a:schemeClr val="bg1"/>
                </a:solidFill>
              </a:rPr>
              <a:t>SAFe</a:t>
            </a:r>
            <a:r>
              <a:rPr lang="en-US" b="1" dirty="0">
                <a:solidFill>
                  <a:schemeClr val="bg1"/>
                </a:solidFill>
              </a:rPr>
              <a:t> + PCP)</a:t>
            </a:r>
            <a:r>
              <a:rPr lang="en-US" dirty="0">
                <a:solidFill>
                  <a:schemeClr val="bg1"/>
                </a:solidFill>
              </a:rPr>
              <a:t> → 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Platform-governed (Common Requirement Baselines + Quarterly Platform Releases)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D07661E9-DE0C-824A-A853-C98F7D453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376" y="1635961"/>
            <a:ext cx="4449988" cy="3553037"/>
          </a:xfrm>
          <a:prstGeom prst="rect">
            <a:avLst/>
          </a:prstGeom>
        </p:spPr>
      </p:pic>
      <p:sp>
        <p:nvSpPr>
          <p:cNvPr id="83" name="Text 7">
            <a:extLst>
              <a:ext uri="{FF2B5EF4-FFF2-40B4-BE49-F238E27FC236}">
                <a16:creationId xmlns:a16="http://schemas.microsoft.com/office/drawing/2014/main" id="{A971B91E-8CCB-79F9-F639-EB58557D38D3}"/>
              </a:ext>
            </a:extLst>
          </p:cNvPr>
          <p:cNvSpPr/>
          <p:nvPr/>
        </p:nvSpPr>
        <p:spPr>
          <a:xfrm>
            <a:off x="8431941" y="1638742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1D2939"/>
                </a:solidFill>
                <a:latin typeface="+mn-lt"/>
              </a:rPr>
              <a:t>Agile and </a:t>
            </a:r>
            <a:r>
              <a:rPr lang="en-US" sz="1500" b="1" dirty="0" err="1">
                <a:solidFill>
                  <a:srgbClr val="1D2939"/>
                </a:solidFill>
                <a:latin typeface="+mn-lt"/>
              </a:rPr>
              <a:t>SAFe</a:t>
            </a:r>
            <a:r>
              <a:rPr lang="en-US" sz="1500" b="1" dirty="0">
                <a:solidFill>
                  <a:srgbClr val="1D2939"/>
                </a:solidFill>
                <a:latin typeface="+mn-lt"/>
              </a:rPr>
              <a:t> Principle</a:t>
            </a:r>
            <a:endParaRPr lang="en-US" sz="1500" dirty="0">
              <a:latin typeface="+mn-lt"/>
            </a:endParaRPr>
          </a:p>
        </p:txBody>
      </p:sp>
      <p:sp>
        <p:nvSpPr>
          <p:cNvPr id="85" name="Text 12">
            <a:extLst>
              <a:ext uri="{FF2B5EF4-FFF2-40B4-BE49-F238E27FC236}">
                <a16:creationId xmlns:a16="http://schemas.microsoft.com/office/drawing/2014/main" id="{4844568F-A56A-E281-A4B5-CBCFB30CA396}"/>
              </a:ext>
            </a:extLst>
          </p:cNvPr>
          <p:cNvSpPr/>
          <p:nvPr/>
        </p:nvSpPr>
        <p:spPr>
          <a:xfrm>
            <a:off x="8431941" y="4010445"/>
            <a:ext cx="215501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1D2939"/>
                </a:solidFill>
              </a:rPr>
              <a:t>PCP Process</a:t>
            </a:r>
            <a:endParaRPr lang="en-US" sz="1500" dirty="0"/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F918B4FE-F38F-E37D-DA4B-0869EAEAC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661" y="2132752"/>
            <a:ext cx="2762522" cy="2260245"/>
          </a:xfrm>
          <a:prstGeom prst="rect">
            <a:avLst/>
          </a:prstGeom>
        </p:spPr>
      </p:pic>
      <p:sp>
        <p:nvSpPr>
          <p:cNvPr id="89" name="Text 8">
            <a:extLst>
              <a:ext uri="{FF2B5EF4-FFF2-40B4-BE49-F238E27FC236}">
                <a16:creationId xmlns:a16="http://schemas.microsoft.com/office/drawing/2014/main" id="{C63C616C-E794-E2EB-98FE-5D76162DD697}"/>
              </a:ext>
            </a:extLst>
          </p:cNvPr>
          <p:cNvSpPr/>
          <p:nvPr/>
        </p:nvSpPr>
        <p:spPr>
          <a:xfrm>
            <a:off x="8431941" y="2081043"/>
            <a:ext cx="3042665" cy="525799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algn="just"/>
            <a:r>
              <a:rPr lang="en-US" sz="1150" dirty="0">
                <a:solidFill>
                  <a:srgbClr val="667085"/>
                </a:solidFill>
                <a:latin typeface="+mj-lt"/>
              </a:rPr>
              <a:t>Belimo adopted Agile practices and </a:t>
            </a:r>
            <a:r>
              <a:rPr lang="en-US" sz="1150" dirty="0" err="1">
                <a:solidFill>
                  <a:srgbClr val="667085"/>
                </a:solidFill>
                <a:latin typeface="+mj-lt"/>
              </a:rPr>
              <a:t>SAFe</a:t>
            </a:r>
            <a:r>
              <a:rPr lang="en-US" sz="1150" dirty="0">
                <a:solidFill>
                  <a:srgbClr val="667085"/>
                </a:solidFill>
                <a:latin typeface="+mj-lt"/>
              </a:rPr>
              <a:t> to support iterative platform development, rapid feedback, and continuous improvement.</a:t>
            </a:r>
          </a:p>
        </p:txBody>
      </p:sp>
      <p:sp>
        <p:nvSpPr>
          <p:cNvPr id="91" name="Text 8">
            <a:extLst>
              <a:ext uri="{FF2B5EF4-FFF2-40B4-BE49-F238E27FC236}">
                <a16:creationId xmlns:a16="http://schemas.microsoft.com/office/drawing/2014/main" id="{47B05515-4930-14E5-B6E2-25313392B3E1}"/>
              </a:ext>
            </a:extLst>
          </p:cNvPr>
          <p:cNvSpPr/>
          <p:nvPr/>
        </p:nvSpPr>
        <p:spPr>
          <a:xfrm>
            <a:off x="717396" y="4200867"/>
            <a:ext cx="2956246" cy="960121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 algn="just">
              <a:buNone/>
            </a:pPr>
            <a:r>
              <a:rPr lang="en-US" sz="1150" dirty="0">
                <a:solidFill>
                  <a:srgbClr val="667085"/>
                </a:solidFill>
                <a:latin typeface="+mj-lt"/>
              </a:rPr>
              <a:t>At its core, Belimo remains committed to delivering reliable products that meet customer needs.</a:t>
            </a:r>
          </a:p>
        </p:txBody>
      </p:sp>
      <p:sp>
        <p:nvSpPr>
          <p:cNvPr id="93" name="Text 8">
            <a:extLst>
              <a:ext uri="{FF2B5EF4-FFF2-40B4-BE49-F238E27FC236}">
                <a16:creationId xmlns:a16="http://schemas.microsoft.com/office/drawing/2014/main" id="{6A7F309C-A9C3-B590-84A0-63AEADC32808}"/>
              </a:ext>
            </a:extLst>
          </p:cNvPr>
          <p:cNvSpPr/>
          <p:nvPr/>
        </p:nvSpPr>
        <p:spPr>
          <a:xfrm>
            <a:off x="8417379" y="4228941"/>
            <a:ext cx="3057226" cy="1391653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Aptos"/>
              </a:defRPr>
            </a:lvl9pPr>
          </a:lstStyle>
          <a:p>
            <a:pPr marL="0" indent="0" algn="just">
              <a:buNone/>
            </a:pPr>
            <a:r>
              <a:rPr lang="en-US" sz="1150" dirty="0">
                <a:solidFill>
                  <a:srgbClr val="667085"/>
                </a:solidFill>
                <a:latin typeface="+mj-lt"/>
              </a:rPr>
              <a:t>The Product Creation Process (PCP) serves as Belimo’s overarching governance framework, providing milestone-based planning, cross-functional synchronization, and governance to ensure reliable delivery of cyber-physical products.</a:t>
            </a:r>
          </a:p>
        </p:txBody>
      </p:sp>
    </p:spTree>
    <p:extLst>
      <p:ext uri="{BB962C8B-B14F-4D97-AF65-F5344CB8AC3E}">
        <p14:creationId xmlns:p14="http://schemas.microsoft.com/office/powerpoint/2010/main" val="89356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11D50DF-B620-5EA8-F4BA-E0DC53EE0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7FA96-312F-4AFC-96E6-E4DDC7E79B51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A0CDB69-800C-6109-28E9-CF35B93D8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BC63F6D-CFDE-42DB-0030-B782F2D28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19</a:t>
            </a:fld>
            <a:endParaRPr lang="en-US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1A41346E-3449-57CB-7ED1-B38E954A31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10" name="Untertitel 9">
            <a:extLst>
              <a:ext uri="{FF2B5EF4-FFF2-40B4-BE49-F238E27FC236}">
                <a16:creationId xmlns:a16="http://schemas.microsoft.com/office/drawing/2014/main" id="{EE1E0613-7141-5EF7-7B5D-D3FA86BECB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916158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-1" y="0"/>
            <a:ext cx="12192000" cy="630078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0"/>
                  <a:lumOff val="100000"/>
                </a:schemeClr>
              </a:gs>
              <a:gs pos="42000">
                <a:schemeClr val="accent1">
                  <a:lumMod val="70000"/>
                  <a:lumOff val="30000"/>
                  <a:alpha val="60000"/>
                </a:schemeClr>
              </a:gs>
              <a:gs pos="74000">
                <a:schemeClr val="accent1">
                  <a:alpha val="50000"/>
                  <a:lumMod val="100000"/>
                </a:schemeClr>
              </a:gs>
              <a:gs pos="100000">
                <a:schemeClr val="accent1">
                  <a:alpha val="20000"/>
                  <a:lumMod val="79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CD6DB-3F15-47A7-AE01-F908497BEBC8}" type="datetime1">
              <a:rPr lang="en-US" smtClean="0"/>
              <a:t>8/31/2026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Johannes Krautkremer | © :em AG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10BE4-0D65-4529-B724-6E90BA4B9DD5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360000" y="360363"/>
            <a:ext cx="9369345" cy="2113479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</a:rPr>
              <a:t>Wir liefern die digitale Zukunft 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für das Engineering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721870" y="3152674"/>
            <a:ext cx="9885299" cy="682134"/>
          </a:xfrm>
        </p:spPr>
        <p:txBody>
          <a:bodyPr>
            <a:noAutofit/>
          </a:bodyPr>
          <a:lstStyle/>
          <a:p>
            <a:r>
              <a:rPr lang="en-US" sz="2800" b="1">
                <a:solidFill>
                  <a:schemeClr val="accent5"/>
                </a:solidFill>
              </a:rPr>
              <a:t>Vielen Dank für Ihr Interesse!</a:t>
            </a:r>
            <a:endParaRPr lang="en-US" sz="2800" b="1" dirty="0">
              <a:solidFill>
                <a:schemeClr val="accent5"/>
              </a:solidFill>
            </a:endParaRPr>
          </a:p>
        </p:txBody>
      </p:sp>
      <p:sp>
        <p:nvSpPr>
          <p:cNvPr id="9" name="Untertitel 7"/>
          <p:cNvSpPr txBox="1">
            <a:spLocks/>
          </p:cNvSpPr>
          <p:nvPr/>
        </p:nvSpPr>
        <p:spPr>
          <a:xfrm>
            <a:off x="721870" y="4380614"/>
            <a:ext cx="4796280" cy="175348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25000"/>
              <a:buFont typeface="Encode Sans Black" panose="00000A00000000000000" pitchFamily="2" charset="0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5"/>
              </a:buClr>
              <a:buSzPct val="125000"/>
              <a:buFont typeface="Encode Sans Black" panose="00000A00000000000000" pitchFamily="2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5"/>
              </a:buClr>
              <a:buSzPct val="125000"/>
              <a:buFont typeface="Encode Sans Black" panose="00000A00000000000000" pitchFamily="2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5"/>
              </a:buClr>
              <a:buSzPct val="125000"/>
              <a:buFont typeface="Encode Sans Black" panose="00000A00000000000000" pitchFamily="2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5"/>
              </a:buClr>
              <a:buSzPct val="125000"/>
              <a:buFont typeface="Encode Sans Black" panose="00000A00000000000000" pitchFamily="2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/>
              <a:t>Bei Fragen sprechen Sie mich gerne an:</a:t>
            </a:r>
          </a:p>
          <a:p>
            <a:pPr>
              <a:lnSpc>
                <a:spcPct val="150000"/>
              </a:lnSpc>
            </a:pPr>
            <a:r>
              <a:rPr lang="en-US" b="1"/>
              <a:t>Johannes Krautkremer, M.Sc.</a:t>
            </a:r>
            <a:br>
              <a:rPr lang="en-US" b="1"/>
            </a:br>
            <a:r>
              <a:rPr lang="en-US" b="1"/>
              <a:t>Senior MBSE Consultant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/>
              <a:t>E-Mail </a:t>
            </a:r>
            <a:r>
              <a:rPr lang="en-US" b="1"/>
              <a:t>Johannes.krautkremer@em.ag</a:t>
            </a:r>
          </a:p>
          <a:p>
            <a:pPr>
              <a:lnSpc>
                <a:spcPct val="150000"/>
              </a:lnSpc>
            </a:pPr>
            <a:endParaRPr lang="en-US"/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10" name="Untertitel 7"/>
          <p:cNvSpPr txBox="1">
            <a:spLocks/>
          </p:cNvSpPr>
          <p:nvPr/>
        </p:nvSpPr>
        <p:spPr>
          <a:xfrm>
            <a:off x="6477001" y="4380614"/>
            <a:ext cx="5410200" cy="177294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25000"/>
              <a:buFont typeface="Encode Sans Black" panose="00000A00000000000000" pitchFamily="2" charset="0"/>
              <a:buNone/>
              <a:defRPr sz="20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5"/>
              </a:buClr>
              <a:buSzPct val="125000"/>
              <a:buFont typeface="Encode Sans Black" panose="00000A00000000000000" pitchFamily="2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5"/>
              </a:buClr>
              <a:buSzPct val="125000"/>
              <a:buFont typeface="Encode Sans Black" panose="00000A00000000000000" pitchFamily="2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5"/>
              </a:buClr>
              <a:buSzPct val="125000"/>
              <a:buFont typeface="Encode Sans Black" panose="00000A00000000000000" pitchFamily="2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5"/>
              </a:buClr>
              <a:buSzPct val="125000"/>
              <a:buFont typeface="Encode Sans Black" panose="00000A00000000000000" pitchFamily="2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/>
              <a:t>Unsere Standorte:</a:t>
            </a:r>
          </a:p>
          <a:p>
            <a:pPr>
              <a:lnSpc>
                <a:spcPct val="150000"/>
              </a:lnSpc>
            </a:pPr>
            <a:r>
              <a:rPr lang="en-US"/>
              <a:t>Rheinstr. 97, 64295 </a:t>
            </a:r>
            <a:r>
              <a:rPr lang="en-US" b="1"/>
              <a:t>Darmstadt</a:t>
            </a:r>
          </a:p>
          <a:p>
            <a:pPr>
              <a:lnSpc>
                <a:spcPct val="150000"/>
              </a:lnSpc>
            </a:pPr>
            <a:r>
              <a:rPr lang="en-US"/>
              <a:t>Herrenberger Str. 14, 71032 </a:t>
            </a:r>
            <a:r>
              <a:rPr lang="en-US" b="1"/>
              <a:t>Böblingen</a:t>
            </a:r>
          </a:p>
          <a:p>
            <a:pPr>
              <a:lnSpc>
                <a:spcPct val="150000"/>
              </a:lnSpc>
            </a:pPr>
            <a:r>
              <a:rPr lang="en-US"/>
              <a:t>Josephspitalstr. 15, 80331 </a:t>
            </a:r>
            <a:r>
              <a:rPr lang="en-US" b="1"/>
              <a:t>München</a:t>
            </a:r>
          </a:p>
          <a:p>
            <a:pPr>
              <a:lnSpc>
                <a:spcPct val="150000"/>
              </a:lnSpc>
            </a:pPr>
            <a:endParaRPr lang="en-US"/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0002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9245cb48-36f6-4855-a0c3-19564cc8b6b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tatus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Textbox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tatus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tatus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ONIMAGE" val="True"/>
  <p:tag name="SHAPETYPE" val="TransparentOrangeShap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Classification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Status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Logo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TEMPLATESTYLE" val="1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TEMPLATESTYLE" val="14"/>
</p:tagLst>
</file>

<file path=ppt/theme/theme1.xml><?xml version="1.0" encoding="utf-8"?>
<a:theme xmlns:a="http://schemas.openxmlformats.org/drawingml/2006/main" name="1_Office Theme">
  <a:themeElements>
    <a:clrScheme name="em_Farben">
      <a:dk1>
        <a:sysClr val="windowText" lastClr="000000"/>
      </a:dk1>
      <a:lt1>
        <a:sysClr val="window" lastClr="FFFFFF"/>
      </a:lt1>
      <a:dk2>
        <a:srgbClr val="4A4A4F"/>
      </a:dk2>
      <a:lt2>
        <a:srgbClr val="E7E7E9"/>
      </a:lt2>
      <a:accent1>
        <a:srgbClr val="8D9197"/>
      </a:accent1>
      <a:accent2>
        <a:srgbClr val="00537F"/>
      </a:accent2>
      <a:accent3>
        <a:srgbClr val="6A7D0A"/>
      </a:accent3>
      <a:accent4>
        <a:srgbClr val="AFCA0B"/>
      </a:accent4>
      <a:accent5>
        <a:srgbClr val="982A2C"/>
      </a:accent5>
      <a:accent6>
        <a:srgbClr val="F7A600"/>
      </a:accent6>
      <a:hlink>
        <a:srgbClr val="518CB1"/>
      </a:hlink>
      <a:folHlink>
        <a:srgbClr val="A9C2D9"/>
      </a:folHlink>
    </a:clrScheme>
    <a:fontScheme name="em_fonts">
      <a:majorFont>
        <a:latin typeface="Encode Sans Bold"/>
        <a:ea typeface=""/>
        <a:cs typeface=""/>
      </a:majorFont>
      <a:minorFont>
        <a:latin typeface="Encod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4" id="{43123B7E-A6B5-42B4-8B32-8BDCE72107A4}" vid="{B1FBF120-0B23-4971-B801-DFC514813A5E}"/>
    </a:ext>
  </a:extLst>
</a:theme>
</file>

<file path=ppt/theme/theme2.xml><?xml version="1.0" encoding="utf-8"?>
<a:theme xmlns:a="http://schemas.openxmlformats.org/drawingml/2006/main" name="2_Office Theme">
  <a:themeElements>
    <a:clrScheme name="em_Farben">
      <a:dk1>
        <a:sysClr val="windowText" lastClr="000000"/>
      </a:dk1>
      <a:lt1>
        <a:sysClr val="window" lastClr="FFFFFF"/>
      </a:lt1>
      <a:dk2>
        <a:srgbClr val="4A4A4F"/>
      </a:dk2>
      <a:lt2>
        <a:srgbClr val="E7E7E9"/>
      </a:lt2>
      <a:accent1>
        <a:srgbClr val="8D9197"/>
      </a:accent1>
      <a:accent2>
        <a:srgbClr val="00537F"/>
      </a:accent2>
      <a:accent3>
        <a:srgbClr val="6A7D0A"/>
      </a:accent3>
      <a:accent4>
        <a:srgbClr val="AFCA0B"/>
      </a:accent4>
      <a:accent5>
        <a:srgbClr val="982A2C"/>
      </a:accent5>
      <a:accent6>
        <a:srgbClr val="F7A600"/>
      </a:accent6>
      <a:hlink>
        <a:srgbClr val="518CB1"/>
      </a:hlink>
      <a:folHlink>
        <a:srgbClr val="A9C2D9"/>
      </a:folHlink>
    </a:clrScheme>
    <a:fontScheme name="em_fonts">
      <a:majorFont>
        <a:latin typeface="Encode Sans Bold"/>
        <a:ea typeface=""/>
        <a:cs typeface=""/>
      </a:majorFont>
      <a:minorFont>
        <a:latin typeface="Encod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4" id="{43123B7E-A6B5-42B4-8B32-8BDCE72107A4}" vid="{D28865DB-DB5C-42DA-A270-333D9ABD0E2C}"/>
    </a:ext>
  </a:extLst>
</a:theme>
</file>

<file path=ppt/theme/theme3.xml><?xml version="1.0" encoding="utf-8"?>
<a:theme xmlns:a="http://schemas.openxmlformats.org/drawingml/2006/main" name="Office">
  <a:themeElements>
    <a:clrScheme name="Belimo">
      <a:dk1>
        <a:srgbClr val="000000"/>
      </a:dk1>
      <a:lt1>
        <a:srgbClr val="FFFFFF"/>
      </a:lt1>
      <a:dk2>
        <a:srgbClr val="C4C4C4"/>
      </a:dk2>
      <a:lt2>
        <a:srgbClr val="FF6600"/>
      </a:lt2>
      <a:accent1>
        <a:srgbClr val="787878"/>
      </a:accent1>
      <a:accent2>
        <a:srgbClr val="C4C4C4"/>
      </a:accent2>
      <a:accent3>
        <a:srgbClr val="437FA3"/>
      </a:accent3>
      <a:accent4>
        <a:srgbClr val="BBDEF0"/>
      </a:accent4>
      <a:accent5>
        <a:srgbClr val="6B2A5E"/>
      </a:accent5>
      <a:accent6>
        <a:srgbClr val="B063A0"/>
      </a:accent6>
      <a:hlink>
        <a:srgbClr val="000000"/>
      </a:hlink>
      <a:folHlink>
        <a:srgbClr val="C4C4C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2" id="{3E1D0BD8-7EF8-4CB0-8F50-28A0786E41E6}" vid="{10A1A080-95E6-4CA3-AE45-D05A724928D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2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3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4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5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6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7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8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9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10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11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12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13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14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15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16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17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18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19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20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ppt/theme/themeOverride21.xml><?xml version="1.0" encoding="utf-8"?>
<a:themeOverride xmlns:a="http://schemas.openxmlformats.org/drawingml/2006/main">
  <a:clrScheme name="Belimo">
    <a:dk1>
      <a:srgbClr val="000000"/>
    </a:dk1>
    <a:lt1>
      <a:srgbClr val="FFFFFF"/>
    </a:lt1>
    <a:dk2>
      <a:srgbClr val="C4C4C4"/>
    </a:dk2>
    <a:lt2>
      <a:srgbClr val="FF6600"/>
    </a:lt2>
    <a:accent1>
      <a:srgbClr val="787878"/>
    </a:accent1>
    <a:accent2>
      <a:srgbClr val="C4C4C4"/>
    </a:accent2>
    <a:accent3>
      <a:srgbClr val="437FA3"/>
    </a:accent3>
    <a:accent4>
      <a:srgbClr val="BBDEF0"/>
    </a:accent4>
    <a:accent5>
      <a:srgbClr val="6B2A5E"/>
    </a:accent5>
    <a:accent6>
      <a:srgbClr val="B063A0"/>
    </a:accent6>
    <a:hlink>
      <a:srgbClr val="000000"/>
    </a:hlink>
    <a:folHlink>
      <a:srgbClr val="C4C4C4"/>
    </a:folHlink>
  </a:clrScheme>
</a:themeOverride>
</file>

<file path=docMetadata/LabelInfo.xml><?xml version="1.0" encoding="utf-8"?>
<clbl:labelList xmlns:clbl="http://schemas.microsoft.com/office/2020/mipLabelMetadata">
  <clbl:label id="{35268511-52de-428f-bc29-d3325c69c449}" enabled="0" method="" siteId="{35268511-52de-428f-bc29-d3325c69c449}" removed="1"/>
  <clbl:label id="{d792d246-d363-40e2-82bc-6f0655128b68}" enabled="1" method="Standard" siteId="{372ee9e0-9ce0-4033-a64a-c07073a91ec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1655</Words>
  <Application>Microsoft Office PowerPoint</Application>
  <PresentationFormat>Widescreen</PresentationFormat>
  <Paragraphs>318</Paragraphs>
  <Slides>20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Consolas</vt:lpstr>
      <vt:lpstr>Encode Sans</vt:lpstr>
      <vt:lpstr>Encode Sans Black</vt:lpstr>
      <vt:lpstr>Wingdings</vt:lpstr>
      <vt:lpstr>1_Office Theme</vt:lpstr>
      <vt:lpstr>2_Office Theme</vt:lpstr>
      <vt:lpstr>Office</vt:lpstr>
      <vt:lpstr>Delivering products, evolving platforms</vt:lpstr>
      <vt:lpstr>Presenters</vt:lpstr>
      <vt:lpstr>Growing Complexity in System Development  </vt:lpstr>
      <vt:lpstr>Confusing development approaches</vt:lpstr>
      <vt:lpstr>What - Project vs. Platform Thinking</vt:lpstr>
      <vt:lpstr>How - Agile projects vs. milestone projects   </vt:lpstr>
      <vt:lpstr>How - Agile projects vs. milestone projects   </vt:lpstr>
      <vt:lpstr>What and How is developed?  </vt:lpstr>
      <vt:lpstr>Relation between organization and products</vt:lpstr>
      <vt:lpstr>Relation between organization and products</vt:lpstr>
      <vt:lpstr>Consequences of a non-fitting mindset</vt:lpstr>
      <vt:lpstr>Platform as capability space</vt:lpstr>
      <vt:lpstr>Projects and Platforms must integrate</vt:lpstr>
      <vt:lpstr>Product delivery &amp; stable structure</vt:lpstr>
      <vt:lpstr>Key Takeaways</vt:lpstr>
      <vt:lpstr>Industrial Experience Belimo's Platform Transformation Journey.</vt:lpstr>
      <vt:lpstr>The Next Evolution Towards requirements-driven platform operating model</vt:lpstr>
      <vt:lpstr>Industrial Experience Belimo's Platform Transformation Journey.</vt:lpstr>
      <vt:lpstr>Thank you!</vt:lpstr>
      <vt:lpstr>Wir liefern die digitale Zukunft  für das Engineering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Requirements in codebeamer @ Belimo</dc:title>
  <dc:creator>Klaus Mai</dc:creator>
  <cp:lastModifiedBy>Pennisi Alba</cp:lastModifiedBy>
  <cp:revision>200</cp:revision>
  <dcterms:created xsi:type="dcterms:W3CDTF">2022-02-28T14:06:50Z</dcterms:created>
  <dcterms:modified xsi:type="dcterms:W3CDTF">2026-09-06T16:27:24Z</dcterms:modified>
</cp:coreProperties>
</file>