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0"/>
  </p:notesMasterIdLst>
  <p:sldIdLst>
    <p:sldId id="305" r:id="rId2"/>
    <p:sldId id="292" r:id="rId3"/>
    <p:sldId id="306" r:id="rId4"/>
    <p:sldId id="278" r:id="rId5"/>
    <p:sldId id="256" r:id="rId6"/>
    <p:sldId id="307" r:id="rId7"/>
    <p:sldId id="308" r:id="rId8"/>
    <p:sldId id="309" r:id="rId9"/>
    <p:sldId id="310" r:id="rId10"/>
    <p:sldId id="311" r:id="rId11"/>
    <p:sldId id="312" r:id="rId12"/>
    <p:sldId id="314" r:id="rId13"/>
    <p:sldId id="318" r:id="rId14"/>
    <p:sldId id="315" r:id="rId15"/>
    <p:sldId id="316" r:id="rId16"/>
    <p:sldId id="319" r:id="rId17"/>
    <p:sldId id="317" r:id="rId18"/>
    <p:sldId id="276" r:id="rId1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C89EF96-8CEA-46FF-86C4-4CE0E7609802}" styleName="Helle Formatvorlage 3 - Akz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3C2FFA5D-87B4-456A-9821-1D502468CF0F}" styleName="Designformatvorlage 1 - Akz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B301B821-A1FF-4177-AEE7-76D212191A09}" styleName="Mittlere Formatvorlage 1 - Akz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9DCAF9ED-07DC-4A11-8D7F-57B35C25682E}" styleName="Mittlere Formatvorlage 1 - Akz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83919" autoAdjust="0"/>
  </p:normalViewPr>
  <p:slideViewPr>
    <p:cSldViewPr snapToGrid="0">
      <p:cViewPr varScale="1">
        <p:scale>
          <a:sx n="57" d="100"/>
          <a:sy n="57" d="100"/>
        </p:scale>
        <p:origin x="618"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CH"/>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405BA86-AFFD-4C63-BCCF-9CA057C53403}" type="datetimeFigureOut">
              <a:rPr lang="de-CH" smtClean="0"/>
              <a:t>04.09.2026</a:t>
            </a:fld>
            <a:endParaRPr lang="de-CH"/>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CH"/>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CH"/>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C746CE9-F78A-4316-A0C7-19C4ECC3BC61}" type="slidenum">
              <a:rPr lang="de-CH" smtClean="0"/>
              <a:t>‹Nr.›</a:t>
            </a:fld>
            <a:endParaRPr lang="de-CH"/>
          </a:p>
        </p:txBody>
      </p:sp>
    </p:spTree>
    <p:extLst>
      <p:ext uri="{BB962C8B-B14F-4D97-AF65-F5344CB8AC3E}">
        <p14:creationId xmlns:p14="http://schemas.microsoft.com/office/powerpoint/2010/main" val="3328128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noProof="0" dirty="0"/>
              <a:t>Thank you XX, good &lt;morning/afternoon&gt; everybody, my name is Marco </a:t>
            </a:r>
            <a:r>
              <a:rPr lang="en-US" noProof="0" dirty="0" err="1"/>
              <a:t>Chicherio</a:t>
            </a:r>
            <a:r>
              <a:rPr lang="en-US" noProof="0" dirty="0"/>
              <a:t>.</a:t>
            </a:r>
          </a:p>
          <a:p>
            <a:r>
              <a:rPr lang="en-US" noProof="0" dirty="0"/>
              <a:t>Before we start, a quick survey:</a:t>
            </a:r>
          </a:p>
          <a:p>
            <a:pPr marL="171450" indent="-171450">
              <a:buFontTx/>
              <a:buChar char="-"/>
            </a:pPr>
            <a:r>
              <a:rPr lang="en-US" noProof="0" dirty="0"/>
              <a:t>Who of you is performing requirements engineering?</a:t>
            </a:r>
          </a:p>
          <a:p>
            <a:pPr marL="171450" indent="-171450">
              <a:buFontTx/>
              <a:buChar char="-"/>
            </a:pPr>
            <a:r>
              <a:rPr lang="en-US" noProof="0" dirty="0"/>
              <a:t>Who is classifying requirements?</a:t>
            </a:r>
          </a:p>
          <a:p>
            <a:pPr marL="171450" indent="-171450">
              <a:buFontTx/>
              <a:buChar char="-"/>
            </a:pPr>
            <a:r>
              <a:rPr lang="en-US" noProof="0" dirty="0"/>
              <a:t>Who thinks classifying requirements is useful?</a:t>
            </a:r>
          </a:p>
          <a:p>
            <a:pPr marL="171450" indent="-171450">
              <a:buFontTx/>
              <a:buChar char="-"/>
            </a:pPr>
            <a:r>
              <a:rPr lang="en-US" noProof="0" dirty="0"/>
              <a:t>Who this it‘s just a useless company-mandated activity?</a:t>
            </a:r>
          </a:p>
        </p:txBody>
      </p:sp>
      <p:sp>
        <p:nvSpPr>
          <p:cNvPr id="4" name="Foliennummernplatzhalter 3"/>
          <p:cNvSpPr>
            <a:spLocks noGrp="1"/>
          </p:cNvSpPr>
          <p:nvPr>
            <p:ph type="sldNum" sz="quarter" idx="5"/>
          </p:nvPr>
        </p:nvSpPr>
        <p:spPr/>
        <p:txBody>
          <a:bodyPr/>
          <a:lstStyle/>
          <a:p>
            <a:fld id="{BC746CE9-F78A-4316-A0C7-19C4ECC3BC61}" type="slidenum">
              <a:rPr lang="de-CH" smtClean="0"/>
              <a:t>5</a:t>
            </a:fld>
            <a:endParaRPr lang="de-CH"/>
          </a:p>
        </p:txBody>
      </p:sp>
    </p:spTree>
    <p:extLst>
      <p:ext uri="{BB962C8B-B14F-4D97-AF65-F5344CB8AC3E}">
        <p14:creationId xmlns:p14="http://schemas.microsoft.com/office/powerpoint/2010/main" val="31648095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noProof="0" dirty="0"/>
              <a:t>When</a:t>
            </a:r>
            <a:r>
              <a:rPr lang="en-US" dirty="0"/>
              <a:t> I was a young systems engineer and learned about requirements classification, I considered it super-important and was very vocal about it. But then my position muted somewhat – while it‘s a great conceptual help and great pedagogical means to support novice requirements engineers, I often miss practical value from classifying requirements. Yet here I am today presenting you yet another way to classify requirements.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agenda of this presentation is as follows: &lt;read from slides&gt; </a:t>
            </a:r>
          </a:p>
          <a:p>
            <a:endParaRPr lang="en-US" dirty="0"/>
          </a:p>
        </p:txBody>
      </p:sp>
      <p:sp>
        <p:nvSpPr>
          <p:cNvPr id="4" name="Foliennummernplatzhalter 3"/>
          <p:cNvSpPr>
            <a:spLocks noGrp="1"/>
          </p:cNvSpPr>
          <p:nvPr>
            <p:ph type="sldNum" sz="quarter" idx="5"/>
          </p:nvPr>
        </p:nvSpPr>
        <p:spPr/>
        <p:txBody>
          <a:bodyPr/>
          <a:lstStyle/>
          <a:p>
            <a:fld id="{BC746CE9-F78A-4316-A0C7-19C4ECC3BC61}" type="slidenum">
              <a:rPr lang="de-CH" smtClean="0"/>
              <a:t>6</a:t>
            </a:fld>
            <a:endParaRPr lang="de-CH"/>
          </a:p>
        </p:txBody>
      </p:sp>
    </p:spTree>
    <p:extLst>
      <p:ext uri="{BB962C8B-B14F-4D97-AF65-F5344CB8AC3E}">
        <p14:creationId xmlns:p14="http://schemas.microsoft.com/office/powerpoint/2010/main" val="13249630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noProof="0" dirty="0"/>
              <a:t>Separate functional and non-functional requirements: the very basic and a good way to teach novices, customers and managers that a system must satisfy more characteristics than just some functionality.</a:t>
            </a:r>
          </a:p>
          <a:p>
            <a:endParaRPr lang="en-US" noProof="0" dirty="0"/>
          </a:p>
          <a:p>
            <a:r>
              <a:rPr lang="en-US" noProof="0" dirty="0"/>
              <a:t>For better handling, non-functional requirements are often split into I, C, E, Q. For example, (external) interface requirements require multilateral agreement for change; environmental requirements usually require environment tests in test chambers for verification; and so on.</a:t>
            </a:r>
          </a:p>
          <a:p>
            <a:r>
              <a:rPr lang="en-US" noProof="0" dirty="0"/>
              <a:t>While useful in discussions and for basic conceptualization, this typical classification provides remarkably little value when engineering systems.</a:t>
            </a:r>
          </a:p>
          <a:p>
            <a:endParaRPr lang="en-US" noProof="0" dirty="0"/>
          </a:p>
        </p:txBody>
      </p:sp>
      <p:sp>
        <p:nvSpPr>
          <p:cNvPr id="4" name="Foliennummernplatzhalter 3"/>
          <p:cNvSpPr>
            <a:spLocks noGrp="1"/>
          </p:cNvSpPr>
          <p:nvPr>
            <p:ph type="sldNum" sz="quarter" idx="5"/>
          </p:nvPr>
        </p:nvSpPr>
        <p:spPr/>
        <p:txBody>
          <a:bodyPr/>
          <a:lstStyle/>
          <a:p>
            <a:fld id="{BC746CE9-F78A-4316-A0C7-19C4ECC3BC61}" type="slidenum">
              <a:rPr lang="de-CH" smtClean="0"/>
              <a:t>7</a:t>
            </a:fld>
            <a:endParaRPr lang="de-CH"/>
          </a:p>
        </p:txBody>
      </p:sp>
    </p:spTree>
    <p:extLst>
      <p:ext uri="{BB962C8B-B14F-4D97-AF65-F5344CB8AC3E}">
        <p14:creationId xmlns:p14="http://schemas.microsoft.com/office/powerpoint/2010/main" val="20680674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39781B-FBAD-5FD3-C790-98A0FB07892A}"/>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AEC832AA-F0AB-0158-32D9-8B8F45CED5F0}"/>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325CA548-D816-98EA-7762-7132AA1AB912}"/>
              </a:ext>
            </a:extLst>
          </p:cNvPr>
          <p:cNvSpPr>
            <a:spLocks noGrp="1"/>
          </p:cNvSpPr>
          <p:nvPr>
            <p:ph type="body" idx="1"/>
          </p:nvPr>
        </p:nvSpPr>
        <p:spPr/>
        <p:txBody>
          <a:bodyPr/>
          <a:lstStyle/>
          <a:p>
            <a:r>
              <a:rPr lang="en-US" noProof="0" dirty="0"/>
              <a:t>Specification templates can also classify requirements. As example, there’s what ISO 29148 provides as template for a system requirements document. We don’t need to go into details here, as even a cursory glance reveals that it groups or classifies requirements. You may look at different standards and templates and notice the same: a template structure also acts as a classification for requirements.</a:t>
            </a:r>
          </a:p>
          <a:p>
            <a:r>
              <a:rPr lang="en-US" noProof="0" dirty="0"/>
              <a:t>For those working with models and using views, you will see a similar effect: views call out for the requirements relevant to that view, therefore also acting as a classification for requirements.</a:t>
            </a:r>
          </a:p>
          <a:p>
            <a:r>
              <a:rPr lang="en-US" noProof="0" dirty="0"/>
              <a:t>The key takeaway is that requirements inherently get classified when documented in a structured way. This reduces the value of explicit requitements classification…</a:t>
            </a:r>
          </a:p>
        </p:txBody>
      </p:sp>
      <p:sp>
        <p:nvSpPr>
          <p:cNvPr id="4" name="Foliennummernplatzhalter 3">
            <a:extLst>
              <a:ext uri="{FF2B5EF4-FFF2-40B4-BE49-F238E27FC236}">
                <a16:creationId xmlns:a16="http://schemas.microsoft.com/office/drawing/2014/main" id="{4CB38AFC-1996-69C6-DAB0-BE3DE0C9B0AC}"/>
              </a:ext>
            </a:extLst>
          </p:cNvPr>
          <p:cNvSpPr>
            <a:spLocks noGrp="1"/>
          </p:cNvSpPr>
          <p:nvPr>
            <p:ph type="sldNum" sz="quarter" idx="5"/>
          </p:nvPr>
        </p:nvSpPr>
        <p:spPr/>
        <p:txBody>
          <a:bodyPr/>
          <a:lstStyle/>
          <a:p>
            <a:fld id="{BC746CE9-F78A-4316-A0C7-19C4ECC3BC61}" type="slidenum">
              <a:rPr lang="de-CH" smtClean="0"/>
              <a:t>8</a:t>
            </a:fld>
            <a:endParaRPr lang="de-CH"/>
          </a:p>
        </p:txBody>
      </p:sp>
    </p:spTree>
    <p:extLst>
      <p:ext uri="{BB962C8B-B14F-4D97-AF65-F5344CB8AC3E}">
        <p14:creationId xmlns:p14="http://schemas.microsoft.com/office/powerpoint/2010/main" val="19223195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6762D8-87F9-71C9-A781-269845DE2F1F}"/>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A3D239B9-4B26-66E7-AF7A-9032156B3826}"/>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91684176-05DC-6AA0-5D5F-84BE09452FA6}"/>
              </a:ext>
            </a:extLst>
          </p:cNvPr>
          <p:cNvSpPr>
            <a:spLocks noGrp="1"/>
          </p:cNvSpPr>
          <p:nvPr>
            <p:ph type="body" idx="1"/>
          </p:nvPr>
        </p:nvSpPr>
        <p:spPr/>
        <p:txBody>
          <a:bodyPr/>
          <a:lstStyle/>
          <a:p>
            <a:r>
              <a:rPr lang="en-US" noProof="0" dirty="0"/>
              <a:t>… so then, why yet another requirements classification?</a:t>
            </a:r>
          </a:p>
          <a:p>
            <a:r>
              <a:rPr lang="en-US" noProof="0" dirty="0"/>
              <a:t>I see the value not so much in grouping existing requirements, but more as a conceptual framework for sources of requirements, which allow for more specific and targeted handling. Within each group, you may keep typical requirement classifications, as it best fits your work.</a:t>
            </a:r>
          </a:p>
          <a:p>
            <a:endParaRPr lang="en-US" noProof="0" dirty="0"/>
          </a:p>
          <a:p>
            <a:r>
              <a:rPr lang="en-US" noProof="0" dirty="0"/>
              <a:t>So, what is it that I propose? In simple terms three classifications: solution requirements, business requirements and architecture requirements. If you come up with better names, please let me know. Let’s have a look at each in detail.</a:t>
            </a:r>
          </a:p>
        </p:txBody>
      </p:sp>
      <p:sp>
        <p:nvSpPr>
          <p:cNvPr id="4" name="Foliennummernplatzhalter 3">
            <a:extLst>
              <a:ext uri="{FF2B5EF4-FFF2-40B4-BE49-F238E27FC236}">
                <a16:creationId xmlns:a16="http://schemas.microsoft.com/office/drawing/2014/main" id="{E5B36A4D-3E12-3296-9100-18F64431D027}"/>
              </a:ext>
            </a:extLst>
          </p:cNvPr>
          <p:cNvSpPr>
            <a:spLocks noGrp="1"/>
          </p:cNvSpPr>
          <p:nvPr>
            <p:ph type="sldNum" sz="quarter" idx="5"/>
          </p:nvPr>
        </p:nvSpPr>
        <p:spPr/>
        <p:txBody>
          <a:bodyPr/>
          <a:lstStyle/>
          <a:p>
            <a:fld id="{BC746CE9-F78A-4316-A0C7-19C4ECC3BC61}" type="slidenum">
              <a:rPr lang="de-CH" smtClean="0"/>
              <a:t>9</a:t>
            </a:fld>
            <a:endParaRPr lang="de-CH"/>
          </a:p>
        </p:txBody>
      </p:sp>
    </p:spTree>
    <p:extLst>
      <p:ext uri="{BB962C8B-B14F-4D97-AF65-F5344CB8AC3E}">
        <p14:creationId xmlns:p14="http://schemas.microsoft.com/office/powerpoint/2010/main" val="33148189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7287E5-35C0-686D-694F-4C4E41F89F88}"/>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9C2A0C80-944D-F90A-85BE-C3FA2DFD024D}"/>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3182D0F0-35C6-B852-CE95-54820EEA8324}"/>
              </a:ext>
            </a:extLst>
          </p:cNvPr>
          <p:cNvSpPr>
            <a:spLocks noGrp="1"/>
          </p:cNvSpPr>
          <p:nvPr>
            <p:ph type="body" idx="1"/>
          </p:nvPr>
        </p:nvSpPr>
        <p:spPr/>
        <p:txBody>
          <a:bodyPr/>
          <a:lstStyle/>
          <a:p>
            <a:r>
              <a:rPr lang="en-US" noProof="0" dirty="0"/>
              <a:t>Solution requirements are the requirements that a system must exhibit to be a solution. Such requirements can be UV, F, (E)I, Env, …</a:t>
            </a:r>
          </a:p>
          <a:p>
            <a:r>
              <a:rPr lang="en-US" noProof="0" dirty="0"/>
              <a:t>This class of requirements is what we find in contracts, standards etc. They are what we typically specify explicitly; we as a community are good at in eliciting and managing them.</a:t>
            </a:r>
          </a:p>
          <a:p>
            <a:pPr marL="0" marR="0" lvl="0" indent="0" algn="l" defTabSz="914400" rtl="0" eaLnBrk="1" fontAlgn="auto" latinLnBrk="0" hangingPunct="1">
              <a:lnSpc>
                <a:spcPct val="100000"/>
              </a:lnSpc>
              <a:spcBef>
                <a:spcPts val="0"/>
              </a:spcBef>
              <a:spcAft>
                <a:spcPts val="0"/>
              </a:spcAft>
              <a:buClrTx/>
              <a:buSzTx/>
              <a:buFontTx/>
              <a:buNone/>
              <a:tabLst/>
              <a:defRPr/>
            </a:pPr>
            <a:r>
              <a:rPr lang="en-US" noProof="0" dirty="0"/>
              <a:t>This class of requirements is usually elaborated very early on during the system specification phase.</a:t>
            </a:r>
          </a:p>
          <a:p>
            <a:endParaRPr lang="en-US" noProof="0" dirty="0"/>
          </a:p>
          <a:p>
            <a:r>
              <a:rPr lang="en-US" noProof="0" dirty="0"/>
              <a:t>Imagine we specify a new container ship. Of course we’re specifying all these system requirements. In the process, we will also have to talk about the ship’s bridge, cargo hold, galley and so on. That’s why we introduce the logical parts into our system specification. But there are also regulations; and since we are here in Europe, and the European Union regulates everything and the kitchen sink, there is a high chance that already at this stage, we’ll have requirements concerning the kitchen sink in the galley. Despite the sink being a little detail in a container ship – and it’s this reasoning why I group L&amp;R into solution requirements.</a:t>
            </a:r>
          </a:p>
        </p:txBody>
      </p:sp>
      <p:sp>
        <p:nvSpPr>
          <p:cNvPr id="4" name="Foliennummernplatzhalter 3">
            <a:extLst>
              <a:ext uri="{FF2B5EF4-FFF2-40B4-BE49-F238E27FC236}">
                <a16:creationId xmlns:a16="http://schemas.microsoft.com/office/drawing/2014/main" id="{E687DE1C-EBD5-3194-E70A-FEC2707FA04C}"/>
              </a:ext>
            </a:extLst>
          </p:cNvPr>
          <p:cNvSpPr>
            <a:spLocks noGrp="1"/>
          </p:cNvSpPr>
          <p:nvPr>
            <p:ph type="sldNum" sz="quarter" idx="5"/>
          </p:nvPr>
        </p:nvSpPr>
        <p:spPr/>
        <p:txBody>
          <a:bodyPr/>
          <a:lstStyle/>
          <a:p>
            <a:fld id="{BC746CE9-F78A-4316-A0C7-19C4ECC3BC61}" type="slidenum">
              <a:rPr lang="de-CH" smtClean="0"/>
              <a:t>10</a:t>
            </a:fld>
            <a:endParaRPr lang="de-CH"/>
          </a:p>
        </p:txBody>
      </p:sp>
    </p:spTree>
    <p:extLst>
      <p:ext uri="{BB962C8B-B14F-4D97-AF65-F5344CB8AC3E}">
        <p14:creationId xmlns:p14="http://schemas.microsoft.com/office/powerpoint/2010/main" val="14937820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3A4CA1-1549-B27E-2900-65B0E8A95E5D}"/>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B6D9E7F8-973C-C703-CA6E-79BBC975CC7E}"/>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956E75FF-0A45-3808-CAD7-BA3B9401F213}"/>
              </a:ext>
            </a:extLst>
          </p:cNvPr>
          <p:cNvSpPr>
            <a:spLocks noGrp="1"/>
          </p:cNvSpPr>
          <p:nvPr>
            <p:ph type="body" idx="1"/>
          </p:nvPr>
        </p:nvSpPr>
        <p:spPr/>
        <p:txBody>
          <a:bodyPr/>
          <a:lstStyle/>
          <a:p>
            <a:r>
              <a:rPr lang="en-US" noProof="0" dirty="0"/>
              <a:t>Business requirements constrain what a company can deliver. This is the chance for requirements engineers to interact with strategic management and innovations management: where is the company good at? where does it want to improve? what are the company’s limitation?</a:t>
            </a:r>
          </a:p>
          <a:p>
            <a:endParaRPr lang="en-US" noProof="0" dirty="0"/>
          </a:p>
          <a:p>
            <a:r>
              <a:rPr lang="en-US" noProof="0" dirty="0"/>
              <a:t>In the example of our cargo ship, these are the constraints we as a shipyard have to impose ourselves. We cannot build longer than our slipways. Unfortunately, this class of requirements is rarely written down; instead, its kept implicit in informal knowledge “everybody knows our slipway is 250 m long” – but this is crucial information for new engineers!</a:t>
            </a:r>
          </a:p>
          <a:p>
            <a:r>
              <a:rPr lang="en-US" noProof="0" dirty="0"/>
              <a:t>The good news is that this class of requirements can be made explicit at any time. No need for time-pressure when eliciting solution requirements. When explicit, it neatly ties into engineering, manufacturing, innovation management and strategic (investment) management, but can also prevent sales from pursuing pseudo-opportunities “this project will be key, you engineers just make the oversized request work! Size is an implementation detail”</a:t>
            </a:r>
          </a:p>
          <a:p>
            <a:r>
              <a:rPr lang="en-US" noProof="0" dirty="0"/>
              <a:t>By making business requirements explicit, impossible requests can be spotted early on, using normal RM means.</a:t>
            </a:r>
          </a:p>
        </p:txBody>
      </p:sp>
      <p:sp>
        <p:nvSpPr>
          <p:cNvPr id="4" name="Foliennummernplatzhalter 3">
            <a:extLst>
              <a:ext uri="{FF2B5EF4-FFF2-40B4-BE49-F238E27FC236}">
                <a16:creationId xmlns:a16="http://schemas.microsoft.com/office/drawing/2014/main" id="{46EF586B-3A54-72C4-C441-DF487905DFE0}"/>
              </a:ext>
            </a:extLst>
          </p:cNvPr>
          <p:cNvSpPr>
            <a:spLocks noGrp="1"/>
          </p:cNvSpPr>
          <p:nvPr>
            <p:ph type="sldNum" sz="quarter" idx="5"/>
          </p:nvPr>
        </p:nvSpPr>
        <p:spPr/>
        <p:txBody>
          <a:bodyPr/>
          <a:lstStyle/>
          <a:p>
            <a:fld id="{BC746CE9-F78A-4316-A0C7-19C4ECC3BC61}" type="slidenum">
              <a:rPr lang="de-CH" smtClean="0"/>
              <a:t>11</a:t>
            </a:fld>
            <a:endParaRPr lang="de-CH"/>
          </a:p>
        </p:txBody>
      </p:sp>
    </p:spTree>
    <p:extLst>
      <p:ext uri="{BB962C8B-B14F-4D97-AF65-F5344CB8AC3E}">
        <p14:creationId xmlns:p14="http://schemas.microsoft.com/office/powerpoint/2010/main" val="27045906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4EBEA9-4EC7-9136-5849-95A9D9FA0E45}"/>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15084996-31C1-B396-5180-A37D5B1C84AA}"/>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F2DE837A-A72C-9384-8949-9FEEB05C83D3}"/>
              </a:ext>
            </a:extLst>
          </p:cNvPr>
          <p:cNvSpPr>
            <a:spLocks noGrp="1"/>
          </p:cNvSpPr>
          <p:nvPr>
            <p:ph type="body" idx="1"/>
          </p:nvPr>
        </p:nvSpPr>
        <p:spPr/>
        <p:txBody>
          <a:bodyPr/>
          <a:lstStyle/>
          <a:p>
            <a:r>
              <a:rPr lang="en-US" noProof="0" dirty="0"/>
              <a:t>Architectural requirements are requirements that originate from a specific architecture. These requirements emerge during the design while architecting the system. Typical examples are requirements allocated from system level to a specific part; or requirements derived from the design; or the interface requirements between these parts.</a:t>
            </a:r>
          </a:p>
          <a:p>
            <a:endParaRPr lang="en-US" noProof="0" dirty="0"/>
          </a:p>
          <a:p>
            <a:r>
              <a:rPr lang="en-US" noProof="0" dirty="0"/>
              <a:t>To continue our example of a container ship, a solution requirement might state that the ship shall have an automated on-board telephony system. When designing that telephony system and selecting the necessary components, the protocols and voice-encoding codecs between the components suddenly need to match – else the components will not work together. We need such requirements. But no customer or regulator or somebody else should interfere with our design decisions. So they cannot be requirements that any customer or external approved. That’s why I propose to treat them as a class of their own.</a:t>
            </a:r>
          </a:p>
        </p:txBody>
      </p:sp>
      <p:sp>
        <p:nvSpPr>
          <p:cNvPr id="4" name="Foliennummernplatzhalter 3">
            <a:extLst>
              <a:ext uri="{FF2B5EF4-FFF2-40B4-BE49-F238E27FC236}">
                <a16:creationId xmlns:a16="http://schemas.microsoft.com/office/drawing/2014/main" id="{1D269809-E2BF-12C6-22FA-539E895676E9}"/>
              </a:ext>
            </a:extLst>
          </p:cNvPr>
          <p:cNvSpPr>
            <a:spLocks noGrp="1"/>
          </p:cNvSpPr>
          <p:nvPr>
            <p:ph type="sldNum" sz="quarter" idx="5"/>
          </p:nvPr>
        </p:nvSpPr>
        <p:spPr/>
        <p:txBody>
          <a:bodyPr/>
          <a:lstStyle/>
          <a:p>
            <a:fld id="{BC746CE9-F78A-4316-A0C7-19C4ECC3BC61}" type="slidenum">
              <a:rPr lang="de-CH" smtClean="0"/>
              <a:t>12</a:t>
            </a:fld>
            <a:endParaRPr lang="de-CH"/>
          </a:p>
        </p:txBody>
      </p:sp>
    </p:spTree>
    <p:extLst>
      <p:ext uri="{BB962C8B-B14F-4D97-AF65-F5344CB8AC3E}">
        <p14:creationId xmlns:p14="http://schemas.microsoft.com/office/powerpoint/2010/main" val="25740034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noProof="0" dirty="0"/>
              <a:t>Having presented my proposal, let‘s spend some minutes discussing its merits and drawbacks.</a:t>
            </a:r>
          </a:p>
          <a:p>
            <a:r>
              <a:rPr lang="en-US" noProof="0" dirty="0"/>
              <a:t>The first question to ask is “doesn’t this classification lead to just additional classes”? “Can’t we just extend our existing classes”?</a:t>
            </a:r>
          </a:p>
          <a:p>
            <a:r>
              <a:rPr lang="en-US" noProof="0" dirty="0"/>
              <a:t>My clear answer is No. Because within SR, BR and AR, each “conventional” class can be present. There are interface requirements in SR, BR and AR. Moreover, handling of SR, BR and AR is different…</a:t>
            </a:r>
          </a:p>
        </p:txBody>
      </p:sp>
      <p:sp>
        <p:nvSpPr>
          <p:cNvPr id="4" name="Foliennummernplatzhalter 3"/>
          <p:cNvSpPr>
            <a:spLocks noGrp="1"/>
          </p:cNvSpPr>
          <p:nvPr>
            <p:ph type="sldNum" sz="quarter" idx="5"/>
          </p:nvPr>
        </p:nvSpPr>
        <p:spPr/>
        <p:txBody>
          <a:bodyPr/>
          <a:lstStyle/>
          <a:p>
            <a:fld id="{BC746CE9-F78A-4316-A0C7-19C4ECC3BC61}" type="slidenum">
              <a:rPr lang="de-CH" smtClean="0"/>
              <a:t>13</a:t>
            </a:fld>
            <a:endParaRPr lang="de-CH"/>
          </a:p>
        </p:txBody>
      </p:sp>
    </p:spTree>
    <p:extLst>
      <p:ext uri="{BB962C8B-B14F-4D97-AF65-F5344CB8AC3E}">
        <p14:creationId xmlns:p14="http://schemas.microsoft.com/office/powerpoint/2010/main" val="420198596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noProof="0" dirty="0"/>
              <a:t>… as you can see here.</a:t>
            </a:r>
          </a:p>
          <a:p>
            <a:r>
              <a:rPr lang="en-US" noProof="0" dirty="0"/>
              <a:t>The source of the requirements is different, their scope is different, the time when we elicit them is different, the scope of verification is different, the impact of agile engineering is different, and the way we resolve conflicting requirements is different.</a:t>
            </a:r>
          </a:p>
        </p:txBody>
      </p:sp>
      <p:sp>
        <p:nvSpPr>
          <p:cNvPr id="4" name="Foliennummernplatzhalter 3"/>
          <p:cNvSpPr>
            <a:spLocks noGrp="1"/>
          </p:cNvSpPr>
          <p:nvPr>
            <p:ph type="sldNum" sz="quarter" idx="5"/>
          </p:nvPr>
        </p:nvSpPr>
        <p:spPr/>
        <p:txBody>
          <a:bodyPr/>
          <a:lstStyle/>
          <a:p>
            <a:fld id="{BC746CE9-F78A-4316-A0C7-19C4ECC3BC61}" type="slidenum">
              <a:rPr lang="de-CH" smtClean="0"/>
              <a:t>14</a:t>
            </a:fld>
            <a:endParaRPr lang="de-CH"/>
          </a:p>
        </p:txBody>
      </p:sp>
    </p:spTree>
    <p:extLst>
      <p:ext uri="{BB962C8B-B14F-4D97-AF65-F5344CB8AC3E}">
        <p14:creationId xmlns:p14="http://schemas.microsoft.com/office/powerpoint/2010/main" val="42140194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noProof="0" dirty="0"/>
              <a:t>…</a:t>
            </a:r>
          </a:p>
        </p:txBody>
      </p:sp>
      <p:sp>
        <p:nvSpPr>
          <p:cNvPr id="4" name="Foliennummernplatzhalter 3"/>
          <p:cNvSpPr>
            <a:spLocks noGrp="1"/>
          </p:cNvSpPr>
          <p:nvPr>
            <p:ph type="sldNum" sz="quarter" idx="5"/>
          </p:nvPr>
        </p:nvSpPr>
        <p:spPr/>
        <p:txBody>
          <a:bodyPr/>
          <a:lstStyle/>
          <a:p>
            <a:fld id="{BC746CE9-F78A-4316-A0C7-19C4ECC3BC61}" type="slidenum">
              <a:rPr lang="de-CH" smtClean="0"/>
              <a:t>15</a:t>
            </a:fld>
            <a:endParaRPr lang="de-CH"/>
          </a:p>
        </p:txBody>
      </p:sp>
    </p:spTree>
    <p:extLst>
      <p:ext uri="{BB962C8B-B14F-4D97-AF65-F5344CB8AC3E}">
        <p14:creationId xmlns:p14="http://schemas.microsoft.com/office/powerpoint/2010/main" val="237122384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9224F0-9BF3-5292-1102-83B0304C5079}"/>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570D203D-97CB-F772-473C-7DB3E4920F57}"/>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CC51A345-B3B5-086C-04AD-E7926B326949}"/>
              </a:ext>
            </a:extLst>
          </p:cNvPr>
          <p:cNvSpPr>
            <a:spLocks noGrp="1"/>
          </p:cNvSpPr>
          <p:nvPr>
            <p:ph type="body" idx="1"/>
          </p:nvPr>
        </p:nvSpPr>
        <p:spPr/>
        <p:txBody>
          <a:bodyPr/>
          <a:lstStyle/>
          <a:p>
            <a:r>
              <a:rPr lang="en-US" noProof="0" dirty="0"/>
              <a:t>Clearly, this proposed classification is not the only way how to classify requirements. Until now, SE and RM managed to work just fine even without this classification. So, it‘s worth to consider alternatives. Here are some that came to my mind.</a:t>
            </a:r>
          </a:p>
          <a:p>
            <a:endParaRPr lang="en-US" noProof="0" dirty="0"/>
          </a:p>
          <a:p>
            <a:r>
              <a:rPr lang="en-US" noProof="0" dirty="0"/>
              <a:t>Instead of having SR, BM and AR, we could track the specific source, and handle requirements accordingly. This may make RM more complicated, but with highly heterogenous stakeholder, it might even be better. But if we don’t go the full way, I think the YARC-classification is often a good compromise.</a:t>
            </a:r>
          </a:p>
          <a:p>
            <a:r>
              <a:rPr lang="en-US" noProof="0" dirty="0"/>
              <a:t>Alternatively, we might elicit SR, but simply copy-paste BR and use the V-model (or any other hierarchical model) to handle AR. In many cases, that’s sufficient. But we lose the ability to manage requirements in time, and to interact with innovations management and senior management on BR, so just keep that in your mind.</a:t>
            </a:r>
          </a:p>
          <a:p>
            <a:r>
              <a:rPr lang="en-US" noProof="0" dirty="0"/>
              <a:t>We might also decide not to use the YARC-classification explicitly, and jut rely on RM to manage requirements “appropriately”. In many projects, and with talented RMs, that may actually be sufficient in practice. But even then, I’d propose to keep the YARC-model in the back of your mind as a conceptual tool.</a:t>
            </a:r>
          </a:p>
          <a:p>
            <a:r>
              <a:rPr lang="en-US" noProof="0" dirty="0"/>
              <a:t>Finally, we might just struggle with inevitable changes. This happens so often, and I see it so often as a cause for project failure. Indeed, I argue today that considering the YARC-model will significantly reduce the struggles with changing requirements – but at the end, you do you.</a:t>
            </a:r>
          </a:p>
        </p:txBody>
      </p:sp>
      <p:sp>
        <p:nvSpPr>
          <p:cNvPr id="4" name="Foliennummernplatzhalter 3">
            <a:extLst>
              <a:ext uri="{FF2B5EF4-FFF2-40B4-BE49-F238E27FC236}">
                <a16:creationId xmlns:a16="http://schemas.microsoft.com/office/drawing/2014/main" id="{678FE0AC-82DF-8512-E449-DB8603B6C9A3}"/>
              </a:ext>
            </a:extLst>
          </p:cNvPr>
          <p:cNvSpPr>
            <a:spLocks noGrp="1"/>
          </p:cNvSpPr>
          <p:nvPr>
            <p:ph type="sldNum" sz="quarter" idx="5"/>
          </p:nvPr>
        </p:nvSpPr>
        <p:spPr/>
        <p:txBody>
          <a:bodyPr/>
          <a:lstStyle/>
          <a:p>
            <a:fld id="{BC746CE9-F78A-4316-A0C7-19C4ECC3BC61}" type="slidenum">
              <a:rPr lang="de-CH" smtClean="0"/>
              <a:t>16</a:t>
            </a:fld>
            <a:endParaRPr lang="de-CH"/>
          </a:p>
        </p:txBody>
      </p:sp>
    </p:spTree>
    <p:extLst>
      <p:ext uri="{BB962C8B-B14F-4D97-AF65-F5344CB8AC3E}">
        <p14:creationId xmlns:p14="http://schemas.microsoft.com/office/powerpoint/2010/main" val="398218771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noProof="0" dirty="0"/>
              <a:t>So to summarize, I propose to add another requirements classification, considering SR, BR and AR.</a:t>
            </a:r>
          </a:p>
          <a:p>
            <a:r>
              <a:rPr lang="en-US" noProof="0" dirty="0"/>
              <a:t>And with that, thank you for your attention.</a:t>
            </a:r>
          </a:p>
        </p:txBody>
      </p:sp>
      <p:sp>
        <p:nvSpPr>
          <p:cNvPr id="4" name="Foliennummernplatzhalter 3"/>
          <p:cNvSpPr>
            <a:spLocks noGrp="1"/>
          </p:cNvSpPr>
          <p:nvPr>
            <p:ph type="sldNum" sz="quarter" idx="5"/>
          </p:nvPr>
        </p:nvSpPr>
        <p:spPr/>
        <p:txBody>
          <a:bodyPr/>
          <a:lstStyle/>
          <a:p>
            <a:fld id="{BC746CE9-F78A-4316-A0C7-19C4ECC3BC61}" type="slidenum">
              <a:rPr lang="de-CH" smtClean="0"/>
              <a:t>17</a:t>
            </a:fld>
            <a:endParaRPr lang="de-CH"/>
          </a:p>
        </p:txBody>
      </p:sp>
    </p:spTree>
    <p:extLst>
      <p:ext uri="{BB962C8B-B14F-4D97-AF65-F5344CB8AC3E}">
        <p14:creationId xmlns:p14="http://schemas.microsoft.com/office/powerpoint/2010/main" val="40906835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bg>
      <p:bgRef idx="1001">
        <a:schemeClr val="bg2"/>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2099733"/>
            <a:ext cx="8825658" cy="2677648"/>
          </a:xfrm>
        </p:spPr>
        <p:txBody>
          <a:bodyPr anchor="b"/>
          <a:lstStyle>
            <a:lvl1pPr>
              <a:defRPr sz="5400">
                <a:solidFill>
                  <a:schemeClr val="accent3"/>
                </a:solidFill>
              </a:defRPr>
            </a:lvl1pPr>
          </a:lstStyle>
          <a:p>
            <a:r>
              <a:rPr lang="de-DE" dirty="0"/>
              <a:t>Mastertitelformat bearbeiten</a:t>
            </a:r>
            <a:endParaRPr lang="en-US" dirty="0"/>
          </a:p>
        </p:txBody>
      </p:sp>
      <p:sp>
        <p:nvSpPr>
          <p:cNvPr id="3" name="Subtitle 2"/>
          <p:cNvSpPr>
            <a:spLocks noGrp="1"/>
          </p:cNvSpPr>
          <p:nvPr>
            <p:ph type="subTitle" idx="1"/>
          </p:nvPr>
        </p:nvSpPr>
        <p:spPr bwMode="gray">
          <a:xfrm>
            <a:off x="1154955" y="4777380"/>
            <a:ext cx="8825658" cy="861420"/>
          </a:xfrm>
        </p:spPr>
        <p:txBody>
          <a:bodyPr anchor="t"/>
          <a:lstStyle>
            <a:lvl1pPr marL="0" indent="0" algn="l">
              <a:buNone/>
              <a:defRPr cap="all">
                <a:solidFill>
                  <a:schemeClr val="accent3"/>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a:t>Master-Untertitelformat bearbeiten</a:t>
            </a:r>
            <a:endParaRPr lang="en-US" dirty="0"/>
          </a:p>
        </p:txBody>
      </p:sp>
      <p:sp>
        <p:nvSpPr>
          <p:cNvPr id="4" name="Date Placeholder 3"/>
          <p:cNvSpPr>
            <a:spLocks noGrp="1"/>
          </p:cNvSpPr>
          <p:nvPr>
            <p:ph type="dt" sz="half" idx="10"/>
          </p:nvPr>
        </p:nvSpPr>
        <p:spPr bwMode="gray">
          <a:xfrm rot="5400000">
            <a:off x="10158984" y="1792224"/>
            <a:ext cx="990599" cy="304799"/>
          </a:xfrm>
        </p:spPr>
        <p:txBody>
          <a:bodyPr anchor="t"/>
          <a:lstStyle>
            <a:lvl1pPr algn="l">
              <a:defRPr b="0" i="0">
                <a:solidFill>
                  <a:schemeClr val="accent3">
                    <a:alpha val="60000"/>
                  </a:schemeClr>
                </a:solidFill>
              </a:defRPr>
            </a:lvl1pPr>
          </a:lstStyle>
          <a:p>
            <a:fld id="{856179E6-DF3C-47FE-84D5-F10D4BAB0250}" type="datetimeFigureOut">
              <a:rPr lang="de-CH" smtClean="0"/>
              <a:pPr/>
              <a:t>04.09.2026</a:t>
            </a:fld>
            <a:endParaRPr lang="de-CH"/>
          </a:p>
        </p:txBody>
      </p:sp>
      <p:sp>
        <p:nvSpPr>
          <p:cNvPr id="5" name="Footer Placeholder 4"/>
          <p:cNvSpPr>
            <a:spLocks noGrp="1"/>
          </p:cNvSpPr>
          <p:nvPr>
            <p:ph type="ftr" sz="quarter" idx="11"/>
          </p:nvPr>
        </p:nvSpPr>
        <p:spPr bwMode="gray">
          <a:xfrm rot="5400000">
            <a:off x="8951976" y="3227832"/>
            <a:ext cx="3859795" cy="304801"/>
          </a:xfrm>
        </p:spPr>
        <p:txBody>
          <a:bodyPr/>
          <a:lstStyle>
            <a:lvl1pPr>
              <a:defRPr b="0" i="0">
                <a:solidFill>
                  <a:schemeClr val="accent3">
                    <a:alpha val="60000"/>
                  </a:schemeClr>
                </a:solidFill>
              </a:defRPr>
            </a:lvl1pPr>
          </a:lstStyle>
          <a:p>
            <a:endParaRPr lang="de-CH">
              <a:solidFill>
                <a:schemeClr val="accent3">
                  <a:alpha val="60000"/>
                </a:schemeClr>
              </a:solidFill>
            </a:endParaRPr>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6" name="Textfeld 15">
            <a:extLst>
              <a:ext uri="{FF2B5EF4-FFF2-40B4-BE49-F238E27FC236}">
                <a16:creationId xmlns:a16="http://schemas.microsoft.com/office/drawing/2014/main" id="{A0DB8707-8C83-47A0-9E0A-4ABFF16EDE94}"/>
              </a:ext>
            </a:extLst>
          </p:cNvPr>
          <p:cNvSpPr txBox="1"/>
          <p:nvPr userDrawn="1"/>
        </p:nvSpPr>
        <p:spPr>
          <a:xfrm>
            <a:off x="419011" y="448739"/>
            <a:ext cx="1704313" cy="461665"/>
          </a:xfrm>
          <a:prstGeom prst="rect">
            <a:avLst/>
          </a:prstGeom>
          <a:noFill/>
        </p:spPr>
        <p:txBody>
          <a:bodyPr wrap="none" rtlCol="0">
            <a:spAutoFit/>
          </a:bodyPr>
          <a:lstStyle/>
          <a:p>
            <a:r>
              <a:rPr lang="de-DE" sz="1200" dirty="0" err="1">
                <a:solidFill>
                  <a:schemeClr val="bg1"/>
                </a:solidFill>
              </a:rPr>
              <a:t>Buobenhofstrasse</a:t>
            </a:r>
            <a:r>
              <a:rPr lang="de-DE" sz="1200" dirty="0">
                <a:solidFill>
                  <a:schemeClr val="bg1"/>
                </a:solidFill>
              </a:rPr>
              <a:t> 21</a:t>
            </a:r>
          </a:p>
          <a:p>
            <a:r>
              <a:rPr lang="de-DE" sz="1200" dirty="0">
                <a:solidFill>
                  <a:schemeClr val="bg1"/>
                </a:solidFill>
              </a:rPr>
              <a:t>CH-8852 Altendorf</a:t>
            </a:r>
            <a:endParaRPr lang="de-CH" sz="1200" dirty="0">
              <a:solidFill>
                <a:schemeClr val="bg1"/>
              </a:solidFill>
            </a:endParaRPr>
          </a:p>
        </p:txBody>
      </p:sp>
    </p:spTree>
    <p:extLst>
      <p:ext uri="{BB962C8B-B14F-4D97-AF65-F5344CB8AC3E}">
        <p14:creationId xmlns:p14="http://schemas.microsoft.com/office/powerpoint/2010/main" val="787551989"/>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Mastertitelformat bearbeiten</a:t>
            </a:r>
            <a:endParaRPr lang="en-US" dirty="0"/>
          </a:p>
        </p:txBody>
      </p:sp>
      <p:sp>
        <p:nvSpPr>
          <p:cNvPr id="3" name="Content Placeholder 2"/>
          <p:cNvSpPr>
            <a:spLocks noGrp="1"/>
          </p:cNvSpPr>
          <p:nvPr>
            <p:ph idx="1"/>
          </p:nvPr>
        </p:nvSpPr>
        <p:spPr>
          <a:xfrm>
            <a:off x="1154954" y="2603500"/>
            <a:ext cx="8825659" cy="3416300"/>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10"/>
          </p:nvPr>
        </p:nvSpPr>
        <p:spPr/>
        <p:txBody>
          <a:bodyPr/>
          <a:lstStyle/>
          <a:p>
            <a:fld id="{856179E6-DF3C-47FE-84D5-F10D4BAB0250}" type="datetimeFigureOut">
              <a:rPr lang="de-CH" smtClean="0"/>
              <a:t>04.09.2026</a:t>
            </a:fld>
            <a:endParaRPr lang="de-CH"/>
          </a:p>
        </p:txBody>
      </p:sp>
      <p:sp>
        <p:nvSpPr>
          <p:cNvPr id="5" name="Footer Placeholder 4"/>
          <p:cNvSpPr>
            <a:spLocks noGrp="1"/>
          </p:cNvSpPr>
          <p:nvPr>
            <p:ph type="ftr" sz="quarter" idx="11"/>
          </p:nvPr>
        </p:nvSpPr>
        <p:spPr/>
        <p:txBody>
          <a:bodyPr/>
          <a:lstStyle/>
          <a:p>
            <a:endParaRPr lang="de-CH"/>
          </a:p>
        </p:txBody>
      </p:sp>
      <p:sp>
        <p:nvSpPr>
          <p:cNvPr id="6" name="Slide Number Placeholder 5"/>
          <p:cNvSpPr>
            <a:spLocks noGrp="1"/>
          </p:cNvSpPr>
          <p:nvPr>
            <p:ph type="sldNum" sz="quarter" idx="12"/>
          </p:nvPr>
        </p:nvSpPr>
        <p:spPr/>
        <p:txBody>
          <a:bodyPr/>
          <a:lstStyle/>
          <a:p>
            <a:fld id="{CB46DDD9-A956-4396-8751-83F7685EF147}" type="slidenum">
              <a:rPr lang="de-CH" smtClean="0"/>
              <a:t>‹Nr.›</a:t>
            </a:fld>
            <a:endParaRPr lang="de-CH"/>
          </a:p>
        </p:txBody>
      </p:sp>
    </p:spTree>
    <p:extLst>
      <p:ext uri="{BB962C8B-B14F-4D97-AF65-F5344CB8AC3E}">
        <p14:creationId xmlns:p14="http://schemas.microsoft.com/office/powerpoint/2010/main" val="28609004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Abschnitts-&#10;überschrift">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677645"/>
            <a:ext cx="4351025" cy="2283824"/>
          </a:xfrm>
        </p:spPr>
        <p:txBody>
          <a:bodyPr anchor="ctr"/>
          <a:lstStyle>
            <a:lvl1pPr algn="l">
              <a:defRPr sz="4000" b="0" cap="none"/>
            </a:lvl1pPr>
          </a:lstStyle>
          <a:p>
            <a:r>
              <a:rPr lang="de-DE"/>
              <a:t>Mastertitelformat bearbeiten</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a:t>Mastertextformat bearbeiten</a:t>
            </a:r>
          </a:p>
        </p:txBody>
      </p:sp>
      <p:sp>
        <p:nvSpPr>
          <p:cNvPr id="4" name="Date Placeholder 3"/>
          <p:cNvSpPr>
            <a:spLocks noGrp="1"/>
          </p:cNvSpPr>
          <p:nvPr>
            <p:ph type="dt" sz="half" idx="10"/>
          </p:nvPr>
        </p:nvSpPr>
        <p:spPr/>
        <p:txBody>
          <a:bodyPr/>
          <a:lstStyle/>
          <a:p>
            <a:fld id="{856179E6-DF3C-47FE-84D5-F10D4BAB0250}" type="datetimeFigureOut">
              <a:rPr lang="de-CH" smtClean="0"/>
              <a:t>04.09.2026</a:t>
            </a:fld>
            <a:endParaRPr lang="de-CH"/>
          </a:p>
        </p:txBody>
      </p:sp>
      <p:sp>
        <p:nvSpPr>
          <p:cNvPr id="5" name="Footer Placeholder 4"/>
          <p:cNvSpPr>
            <a:spLocks noGrp="1"/>
          </p:cNvSpPr>
          <p:nvPr>
            <p:ph type="ftr" sz="quarter" idx="11"/>
          </p:nvPr>
        </p:nvSpPr>
        <p:spPr/>
        <p:txBody>
          <a:bodyPr/>
          <a:lstStyle/>
          <a:p>
            <a:endParaRPr lang="de-CH"/>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CB46DDD9-A956-4396-8751-83F7685EF147}" type="slidenum">
              <a:rPr lang="de-CH" smtClean="0"/>
              <a:t>‹Nr.›</a:t>
            </a:fld>
            <a:endParaRPr lang="de-CH"/>
          </a:p>
        </p:txBody>
      </p:sp>
    </p:spTree>
    <p:extLst>
      <p:ext uri="{BB962C8B-B14F-4D97-AF65-F5344CB8AC3E}">
        <p14:creationId xmlns:p14="http://schemas.microsoft.com/office/powerpoint/2010/main" val="18709389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Mastertitelformat bearbeiten</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5" name="Date Placeholder 4"/>
          <p:cNvSpPr>
            <a:spLocks noGrp="1"/>
          </p:cNvSpPr>
          <p:nvPr>
            <p:ph type="dt" sz="half" idx="10"/>
          </p:nvPr>
        </p:nvSpPr>
        <p:spPr/>
        <p:txBody>
          <a:bodyPr/>
          <a:lstStyle/>
          <a:p>
            <a:fld id="{856179E6-DF3C-47FE-84D5-F10D4BAB0250}" type="datetimeFigureOut">
              <a:rPr lang="de-CH" smtClean="0"/>
              <a:t>04.09.2026</a:t>
            </a:fld>
            <a:endParaRPr lang="de-CH"/>
          </a:p>
        </p:txBody>
      </p:sp>
      <p:sp>
        <p:nvSpPr>
          <p:cNvPr id="6" name="Footer Placeholder 5"/>
          <p:cNvSpPr>
            <a:spLocks noGrp="1"/>
          </p:cNvSpPr>
          <p:nvPr>
            <p:ph type="ftr" sz="quarter" idx="11"/>
          </p:nvPr>
        </p:nvSpPr>
        <p:spPr/>
        <p:txBody>
          <a:bodyPr/>
          <a:lstStyle/>
          <a:p>
            <a:endParaRPr lang="de-CH"/>
          </a:p>
        </p:txBody>
      </p:sp>
      <p:sp>
        <p:nvSpPr>
          <p:cNvPr id="7" name="Slide Number Placeholder 6"/>
          <p:cNvSpPr>
            <a:spLocks noGrp="1"/>
          </p:cNvSpPr>
          <p:nvPr>
            <p:ph type="sldNum" sz="quarter" idx="12"/>
          </p:nvPr>
        </p:nvSpPr>
        <p:spPr/>
        <p:txBody>
          <a:bodyPr/>
          <a:lstStyle/>
          <a:p>
            <a:fld id="{CB46DDD9-A956-4396-8751-83F7685EF147}" type="slidenum">
              <a:rPr lang="de-CH" smtClean="0"/>
              <a:t>‹Nr.›</a:t>
            </a:fld>
            <a:endParaRPr lang="de-CH"/>
          </a:p>
        </p:txBody>
      </p:sp>
    </p:spTree>
    <p:extLst>
      <p:ext uri="{BB962C8B-B14F-4D97-AF65-F5344CB8AC3E}">
        <p14:creationId xmlns:p14="http://schemas.microsoft.com/office/powerpoint/2010/main" val="1506082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de-DE"/>
              <a:t>Mastertitelformat bearbeiten</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Content Placeholder 5"/>
          <p:cNvSpPr>
            <a:spLocks noGrp="1"/>
          </p:cNvSpPr>
          <p:nvPr>
            <p:ph sz="quarter" idx="4"/>
          </p:nvPr>
        </p:nvSpPr>
        <p:spPr>
          <a:xfrm>
            <a:off x="6208712" y="3179762"/>
            <a:ext cx="4825159" cy="2840039"/>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7" name="Date Placeholder 6"/>
          <p:cNvSpPr>
            <a:spLocks noGrp="1"/>
          </p:cNvSpPr>
          <p:nvPr>
            <p:ph type="dt" sz="half" idx="10"/>
          </p:nvPr>
        </p:nvSpPr>
        <p:spPr/>
        <p:txBody>
          <a:bodyPr/>
          <a:lstStyle/>
          <a:p>
            <a:fld id="{856179E6-DF3C-47FE-84D5-F10D4BAB0250}" type="datetimeFigureOut">
              <a:rPr lang="de-CH" smtClean="0"/>
              <a:t>04.09.2026</a:t>
            </a:fld>
            <a:endParaRPr lang="de-CH"/>
          </a:p>
        </p:txBody>
      </p:sp>
      <p:sp>
        <p:nvSpPr>
          <p:cNvPr id="8" name="Footer Placeholder 7"/>
          <p:cNvSpPr>
            <a:spLocks noGrp="1"/>
          </p:cNvSpPr>
          <p:nvPr>
            <p:ph type="ftr" sz="quarter" idx="11"/>
          </p:nvPr>
        </p:nvSpPr>
        <p:spPr/>
        <p:txBody>
          <a:bodyPr/>
          <a:lstStyle/>
          <a:p>
            <a:endParaRPr lang="de-CH"/>
          </a:p>
        </p:txBody>
      </p:sp>
      <p:sp>
        <p:nvSpPr>
          <p:cNvPr id="9" name="Slide Number Placeholder 8"/>
          <p:cNvSpPr>
            <a:spLocks noGrp="1"/>
          </p:cNvSpPr>
          <p:nvPr>
            <p:ph type="sldNum" sz="quarter" idx="12"/>
          </p:nvPr>
        </p:nvSpPr>
        <p:spPr/>
        <p:txBody>
          <a:bodyPr/>
          <a:lstStyle/>
          <a:p>
            <a:fld id="{CB46DDD9-A956-4396-8751-83F7685EF147}" type="slidenum">
              <a:rPr lang="de-CH" smtClean="0"/>
              <a:t>‹Nr.›</a:t>
            </a:fld>
            <a:endParaRPr lang="de-CH"/>
          </a:p>
        </p:txBody>
      </p:sp>
    </p:spTree>
    <p:extLst>
      <p:ext uri="{BB962C8B-B14F-4D97-AF65-F5344CB8AC3E}">
        <p14:creationId xmlns:p14="http://schemas.microsoft.com/office/powerpoint/2010/main" val="12742194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9" name="Title 1"/>
          <p:cNvSpPr>
            <a:spLocks noGrp="1"/>
          </p:cNvSpPr>
          <p:nvPr>
            <p:ph type="title"/>
          </p:nvPr>
        </p:nvSpPr>
        <p:spPr>
          <a:xfrm>
            <a:off x="1154954" y="973668"/>
            <a:ext cx="8761413" cy="706964"/>
          </a:xfrm>
        </p:spPr>
        <p:txBody>
          <a:bodyPr/>
          <a:lstStyle>
            <a:lvl1pPr>
              <a:defRPr/>
            </a:lvl1pPr>
          </a:lstStyle>
          <a:p>
            <a:r>
              <a:rPr lang="de-DE"/>
              <a:t>Mastertitelformat bearbeiten</a:t>
            </a:r>
            <a:endParaRPr lang="en-US" dirty="0"/>
          </a:p>
        </p:txBody>
      </p:sp>
      <p:sp>
        <p:nvSpPr>
          <p:cNvPr id="3" name="Date Placeholder 2"/>
          <p:cNvSpPr>
            <a:spLocks noGrp="1"/>
          </p:cNvSpPr>
          <p:nvPr>
            <p:ph type="dt" sz="half" idx="10"/>
          </p:nvPr>
        </p:nvSpPr>
        <p:spPr/>
        <p:txBody>
          <a:bodyPr/>
          <a:lstStyle/>
          <a:p>
            <a:fld id="{856179E6-DF3C-47FE-84D5-F10D4BAB0250}" type="datetimeFigureOut">
              <a:rPr lang="de-CH" smtClean="0"/>
              <a:t>04.09.2026</a:t>
            </a:fld>
            <a:endParaRPr lang="de-CH"/>
          </a:p>
        </p:txBody>
      </p:sp>
      <p:sp>
        <p:nvSpPr>
          <p:cNvPr id="4" name="Footer Placeholder 3"/>
          <p:cNvSpPr>
            <a:spLocks noGrp="1"/>
          </p:cNvSpPr>
          <p:nvPr>
            <p:ph type="ftr" sz="quarter" idx="11"/>
          </p:nvPr>
        </p:nvSpPr>
        <p:spPr/>
        <p:txBody>
          <a:bodyPr/>
          <a:lstStyle/>
          <a:p>
            <a:endParaRPr lang="de-CH"/>
          </a:p>
        </p:txBody>
      </p:sp>
      <p:sp>
        <p:nvSpPr>
          <p:cNvPr id="5" name="Slide Number Placeholder 4"/>
          <p:cNvSpPr>
            <a:spLocks noGrp="1"/>
          </p:cNvSpPr>
          <p:nvPr>
            <p:ph type="sldNum" sz="quarter" idx="12"/>
          </p:nvPr>
        </p:nvSpPr>
        <p:spPr/>
        <p:txBody>
          <a:bodyPr/>
          <a:lstStyle/>
          <a:p>
            <a:fld id="{CB46DDD9-A956-4396-8751-83F7685EF147}" type="slidenum">
              <a:rPr lang="de-CH" smtClean="0"/>
              <a:t>‹Nr.›</a:t>
            </a:fld>
            <a:endParaRPr lang="de-CH"/>
          </a:p>
        </p:txBody>
      </p:sp>
    </p:spTree>
    <p:extLst>
      <p:ext uri="{BB962C8B-B14F-4D97-AF65-F5344CB8AC3E}">
        <p14:creationId xmlns:p14="http://schemas.microsoft.com/office/powerpoint/2010/main" val="9720456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Leer">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56179E6-DF3C-47FE-84D5-F10D4BAB0250}" type="datetimeFigureOut">
              <a:rPr lang="de-CH" smtClean="0"/>
              <a:t>04.09.2026</a:t>
            </a:fld>
            <a:endParaRPr lang="de-CH"/>
          </a:p>
        </p:txBody>
      </p:sp>
      <p:sp>
        <p:nvSpPr>
          <p:cNvPr id="3" name="Footer Placeholder 2"/>
          <p:cNvSpPr>
            <a:spLocks noGrp="1"/>
          </p:cNvSpPr>
          <p:nvPr>
            <p:ph type="ftr" sz="quarter" idx="11"/>
          </p:nvPr>
        </p:nvSpPr>
        <p:spPr/>
        <p:txBody>
          <a:bodyPr/>
          <a:lstStyle/>
          <a:p>
            <a:endParaRPr lang="de-CH"/>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CB46DDD9-A956-4396-8751-83F7685EF147}" type="slidenum">
              <a:rPr lang="de-CH" smtClean="0"/>
              <a:t>‹Nr.›</a:t>
            </a:fld>
            <a:endParaRPr lang="de-CH"/>
          </a:p>
        </p:txBody>
      </p:sp>
    </p:spTree>
    <p:extLst>
      <p:ext uri="{BB962C8B-B14F-4D97-AF65-F5344CB8AC3E}">
        <p14:creationId xmlns:p14="http://schemas.microsoft.com/office/powerpoint/2010/main" val="15187524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Inhalt mit Überschrift">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295400"/>
            <a:ext cx="2793158" cy="1600200"/>
          </a:xfrm>
        </p:spPr>
        <p:txBody>
          <a:bodyPr anchor="b"/>
          <a:lstStyle>
            <a:lvl1pPr algn="l">
              <a:defRPr sz="2400" b="0"/>
            </a:lvl1pPr>
          </a:lstStyle>
          <a:p>
            <a:r>
              <a:rPr lang="de-DE"/>
              <a:t>Mastertitelformat bearbeiten</a:t>
            </a:r>
            <a:endParaRPr lang="en-US" dirty="0"/>
          </a:p>
        </p:txBody>
      </p:sp>
      <p:sp>
        <p:nvSpPr>
          <p:cNvPr id="3" name="Content Placeholder 2"/>
          <p:cNvSpPr>
            <a:spLocks noGrp="1"/>
          </p:cNvSpPr>
          <p:nvPr>
            <p:ph idx="1"/>
          </p:nvPr>
        </p:nvSpPr>
        <p:spPr>
          <a:xfrm>
            <a:off x="5781146" y="1447800"/>
            <a:ext cx="5190066" cy="4572000"/>
          </a:xfrm>
        </p:spPr>
        <p:txBody>
          <a:bodyPr anchor="ctr">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Text Placeholder 3"/>
          <p:cNvSpPr>
            <a:spLocks noGrp="1"/>
          </p:cNvSpPr>
          <p:nvPr>
            <p:ph type="body" sz="half" idx="2"/>
          </p:nvPr>
        </p:nvSpPr>
        <p:spPr bwMode="gray">
          <a:xfrm>
            <a:off x="1154954" y="3129280"/>
            <a:ext cx="2793158" cy="2895599"/>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
        <p:nvSpPr>
          <p:cNvPr id="5" name="Date Placeholder 4"/>
          <p:cNvSpPr>
            <a:spLocks noGrp="1"/>
          </p:cNvSpPr>
          <p:nvPr>
            <p:ph type="dt" sz="half" idx="10"/>
          </p:nvPr>
        </p:nvSpPr>
        <p:spPr/>
        <p:txBody>
          <a:bodyPr/>
          <a:lstStyle/>
          <a:p>
            <a:fld id="{856179E6-DF3C-47FE-84D5-F10D4BAB0250}" type="datetimeFigureOut">
              <a:rPr lang="de-CH" smtClean="0"/>
              <a:t>04.09.2026</a:t>
            </a:fld>
            <a:endParaRPr lang="de-CH"/>
          </a:p>
        </p:txBody>
      </p:sp>
      <p:sp>
        <p:nvSpPr>
          <p:cNvPr id="6" name="Footer Placeholder 5"/>
          <p:cNvSpPr>
            <a:spLocks noGrp="1"/>
          </p:cNvSpPr>
          <p:nvPr>
            <p:ph type="ftr" sz="quarter" idx="11"/>
          </p:nvPr>
        </p:nvSpPr>
        <p:spPr/>
        <p:txBody>
          <a:bodyPr/>
          <a:lstStyle/>
          <a:p>
            <a:endParaRPr lang="de-CH"/>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CB46DDD9-A956-4396-8751-83F7685EF147}" type="slidenum">
              <a:rPr lang="de-CH" smtClean="0"/>
              <a:t>‹Nr.›</a:t>
            </a:fld>
            <a:endParaRPr lang="de-CH"/>
          </a:p>
        </p:txBody>
      </p:sp>
    </p:spTree>
    <p:extLst>
      <p:ext uri="{BB962C8B-B14F-4D97-AF65-F5344CB8AC3E}">
        <p14:creationId xmlns:p14="http://schemas.microsoft.com/office/powerpoint/2010/main" val="31516115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ild mit Überschrift">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693333"/>
            <a:ext cx="3865134" cy="1735667"/>
          </a:xfrm>
        </p:spPr>
        <p:txBody>
          <a:bodyPr anchor="b">
            <a:normAutofit/>
          </a:bodyPr>
          <a:lstStyle>
            <a:lvl1pPr algn="l">
              <a:defRPr sz="3600" b="0"/>
            </a:lvl1pPr>
          </a:lstStyle>
          <a:p>
            <a:r>
              <a:rPr lang="de-DE"/>
              <a:t>Mastertitelformat bearbeiten</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marL="0" lvl="0" indent="0" algn="ctr">
              <a:buNone/>
            </a:pPr>
            <a:r>
              <a:rPr lang="de-DE"/>
              <a:t>Bild durch Klicken auf Symbol hinzufügen</a:t>
            </a:r>
            <a:endParaRPr lang="en-US" dirty="0"/>
          </a:p>
        </p:txBody>
      </p:sp>
      <p:sp>
        <p:nvSpPr>
          <p:cNvPr id="4" name="Text Placeholder 3"/>
          <p:cNvSpPr>
            <a:spLocks noGrp="1"/>
          </p:cNvSpPr>
          <p:nvPr>
            <p:ph type="body" sz="half" idx="2"/>
          </p:nvPr>
        </p:nvSpPr>
        <p:spPr bwMode="gray">
          <a:xfrm>
            <a:off x="1154954" y="3657600"/>
            <a:ext cx="3859212" cy="13716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
        <p:nvSpPr>
          <p:cNvPr id="5" name="Date Placeholder 4"/>
          <p:cNvSpPr>
            <a:spLocks noGrp="1"/>
          </p:cNvSpPr>
          <p:nvPr>
            <p:ph type="dt" sz="half" idx="10"/>
          </p:nvPr>
        </p:nvSpPr>
        <p:spPr/>
        <p:txBody>
          <a:bodyPr/>
          <a:lstStyle/>
          <a:p>
            <a:fld id="{856179E6-DF3C-47FE-84D5-F10D4BAB0250}" type="datetimeFigureOut">
              <a:rPr lang="de-CH" smtClean="0"/>
              <a:t>04.09.2026</a:t>
            </a:fld>
            <a:endParaRPr lang="de-CH"/>
          </a:p>
        </p:txBody>
      </p:sp>
      <p:sp>
        <p:nvSpPr>
          <p:cNvPr id="6" name="Footer Placeholder 5"/>
          <p:cNvSpPr>
            <a:spLocks noGrp="1"/>
          </p:cNvSpPr>
          <p:nvPr>
            <p:ph type="ftr" sz="quarter" idx="11"/>
          </p:nvPr>
        </p:nvSpPr>
        <p:spPr/>
        <p:txBody>
          <a:bodyPr/>
          <a:lstStyle/>
          <a:p>
            <a:endParaRPr lang="de-CH"/>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CB46DDD9-A956-4396-8751-83F7685EF147}" type="slidenum">
              <a:rPr lang="de-CH" smtClean="0"/>
              <a:t>‹Nr.›</a:t>
            </a:fld>
            <a:endParaRPr lang="de-CH"/>
          </a:p>
        </p:txBody>
      </p:sp>
    </p:spTree>
    <p:extLst>
      <p:ext uri="{BB962C8B-B14F-4D97-AF65-F5344CB8AC3E}">
        <p14:creationId xmlns:p14="http://schemas.microsoft.com/office/powerpoint/2010/main" val="5491512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abild mit Beschriftung">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3" name="Rectangle 12"/>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4969927"/>
            <a:ext cx="8825659" cy="566738"/>
          </a:xfrm>
        </p:spPr>
        <p:txBody>
          <a:bodyPr anchor="b">
            <a:normAutofit/>
          </a:bodyPr>
          <a:lstStyle>
            <a:lvl1pPr algn="l">
              <a:defRPr sz="2400" b="0"/>
            </a:lvl1pPr>
          </a:lstStyle>
          <a:p>
            <a:r>
              <a:rPr lang="de-DE"/>
              <a:t>Mastertitelformat bearbeiten</a:t>
            </a:r>
            <a:endParaRPr lang="en-US" dirty="0"/>
          </a:p>
        </p:txBody>
      </p:sp>
      <p:sp>
        <p:nvSpPr>
          <p:cNvPr id="3" name="Picture Placeholder 2"/>
          <p:cNvSpPr>
            <a:spLocks noGrp="1" noChangeAspect="1"/>
          </p:cNvSpPr>
          <p:nvPr>
            <p:ph type="pic" idx="1"/>
          </p:nvPr>
        </p:nvSpPr>
        <p:spPr>
          <a:xfrm>
            <a:off x="1154954" y="685800"/>
            <a:ext cx="8825659"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de-DE"/>
              <a:t>Bild durch Klicken auf Symbol hinzufügen</a:t>
            </a:r>
            <a:endParaRPr lang="en-US" dirty="0"/>
          </a:p>
        </p:txBody>
      </p:sp>
      <p:sp>
        <p:nvSpPr>
          <p:cNvPr id="4" name="Text Placeholder 3"/>
          <p:cNvSpPr>
            <a:spLocks noGrp="1"/>
          </p:cNvSpPr>
          <p:nvPr>
            <p:ph type="body" sz="half" idx="2"/>
          </p:nvPr>
        </p:nvSpPr>
        <p:spPr>
          <a:xfrm>
            <a:off x="1154954" y="5536665"/>
            <a:ext cx="8825658"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
        <p:nvSpPr>
          <p:cNvPr id="5" name="Date Placeholder 4"/>
          <p:cNvSpPr>
            <a:spLocks noGrp="1"/>
          </p:cNvSpPr>
          <p:nvPr>
            <p:ph type="dt" sz="half" idx="10"/>
          </p:nvPr>
        </p:nvSpPr>
        <p:spPr/>
        <p:txBody>
          <a:bodyPr/>
          <a:lstStyle/>
          <a:p>
            <a:fld id="{856179E6-DF3C-47FE-84D5-F10D4BAB0250}" type="datetimeFigureOut">
              <a:rPr lang="de-CH" smtClean="0"/>
              <a:t>04.09.2026</a:t>
            </a:fld>
            <a:endParaRPr lang="de-CH"/>
          </a:p>
        </p:txBody>
      </p:sp>
      <p:sp>
        <p:nvSpPr>
          <p:cNvPr id="6" name="Footer Placeholder 5"/>
          <p:cNvSpPr>
            <a:spLocks noGrp="1"/>
          </p:cNvSpPr>
          <p:nvPr>
            <p:ph type="ftr" sz="quarter" idx="11"/>
          </p:nvPr>
        </p:nvSpPr>
        <p:spPr/>
        <p:txBody>
          <a:bodyPr/>
          <a:lstStyle/>
          <a:p>
            <a:endParaRPr lang="de-CH"/>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CB46DDD9-A956-4396-8751-83F7685EF147}" type="slidenum">
              <a:rPr lang="de-CH" smtClean="0"/>
              <a:t>‹Nr.›</a:t>
            </a:fld>
            <a:endParaRPr lang="de-CH"/>
          </a:p>
        </p:txBody>
      </p:sp>
    </p:spTree>
    <p:extLst>
      <p:ext uri="{BB962C8B-B14F-4D97-AF65-F5344CB8AC3E}">
        <p14:creationId xmlns:p14="http://schemas.microsoft.com/office/powerpoint/2010/main" val="8331645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el und Beschriftung">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48798" y="1063417"/>
            <a:ext cx="8831816" cy="1372986"/>
          </a:xfrm>
        </p:spPr>
        <p:txBody>
          <a:bodyPr/>
          <a:lstStyle>
            <a:lvl1pPr>
              <a:defRPr sz="4000"/>
            </a:lvl1pPr>
          </a:lstStyle>
          <a:p>
            <a:r>
              <a:rPr lang="de-DE"/>
              <a:t>Mastertitelformat bearbeiten</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
        <p:nvSpPr>
          <p:cNvPr id="4" name="Date Placeholder 3"/>
          <p:cNvSpPr>
            <a:spLocks noGrp="1"/>
          </p:cNvSpPr>
          <p:nvPr>
            <p:ph type="dt" sz="half" idx="10"/>
          </p:nvPr>
        </p:nvSpPr>
        <p:spPr/>
        <p:txBody>
          <a:bodyPr/>
          <a:lstStyle/>
          <a:p>
            <a:fld id="{856179E6-DF3C-47FE-84D5-F10D4BAB0250}" type="datetimeFigureOut">
              <a:rPr lang="de-CH" smtClean="0"/>
              <a:t>04.09.2026</a:t>
            </a:fld>
            <a:endParaRPr lang="de-CH"/>
          </a:p>
        </p:txBody>
      </p:sp>
      <p:sp>
        <p:nvSpPr>
          <p:cNvPr id="5" name="Footer Placeholder 4"/>
          <p:cNvSpPr>
            <a:spLocks noGrp="1"/>
          </p:cNvSpPr>
          <p:nvPr>
            <p:ph type="ftr" sz="quarter" idx="11"/>
          </p:nvPr>
        </p:nvSpPr>
        <p:spPr/>
        <p:txBody>
          <a:bodyPr/>
          <a:lstStyle/>
          <a:p>
            <a:endParaRPr lang="de-CH"/>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CB46DDD9-A956-4396-8751-83F7685EF147}" type="slidenum">
              <a:rPr lang="de-CH" smtClean="0"/>
              <a:t>‹Nr.›</a:t>
            </a:fld>
            <a:endParaRPr lang="de-CH"/>
          </a:p>
        </p:txBody>
      </p:sp>
    </p:spTree>
    <p:extLst>
      <p:ext uri="{BB962C8B-B14F-4D97-AF65-F5344CB8AC3E}">
        <p14:creationId xmlns:p14="http://schemas.microsoft.com/office/powerpoint/2010/main" val="28397813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Zitat mit Beschriftung">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7" name="Rectangle 16"/>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Oval 24"/>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6" name="TextBox 15"/>
          <p:cNvSpPr txBox="1"/>
          <p:nvPr/>
        </p:nvSpPr>
        <p:spPr bwMode="gray">
          <a:xfrm>
            <a:off x="881566" y="607336"/>
            <a:ext cx="801912"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13" name="TextBox 12"/>
          <p:cNvSpPr txBox="1"/>
          <p:nvPr/>
        </p:nvSpPr>
        <p:spPr bwMode="gray">
          <a:xfrm>
            <a:off x="9884458" y="2613787"/>
            <a:ext cx="652763"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581878" y="982134"/>
            <a:ext cx="8453906" cy="2696632"/>
          </a:xfrm>
        </p:spPr>
        <p:txBody>
          <a:bodyPr/>
          <a:lstStyle>
            <a:lvl1pPr>
              <a:defRPr sz="4000"/>
            </a:lvl1pPr>
          </a:lstStyle>
          <a:p>
            <a:r>
              <a:rPr lang="de-DE"/>
              <a:t>Mastertitelformat bearbeiten</a:t>
            </a:r>
            <a:endParaRPr lang="en-US" dirty="0"/>
          </a:p>
        </p:txBody>
      </p:sp>
      <p:sp>
        <p:nvSpPr>
          <p:cNvPr id="14" name="Text Placeholder 3"/>
          <p:cNvSpPr>
            <a:spLocks noGrp="1"/>
          </p:cNvSpPr>
          <p:nvPr>
            <p:ph type="body" sz="half" idx="13"/>
          </p:nvPr>
        </p:nvSpPr>
        <p:spPr bwMode="gray">
          <a:xfrm>
            <a:off x="1945945" y="3678766"/>
            <a:ext cx="7731219" cy="342174"/>
          </a:xfrm>
        </p:spPr>
        <p:txBody>
          <a:bodyPr anchor="t">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
        <p:nvSpPr>
          <p:cNvPr id="10" name="Text Placeholder 3"/>
          <p:cNvSpPr>
            <a:spLocks noGrp="1"/>
          </p:cNvSpPr>
          <p:nvPr>
            <p:ph type="body" sz="half" idx="2"/>
          </p:nvPr>
        </p:nvSpPr>
        <p:spPr>
          <a:xfrm>
            <a:off x="1154954" y="5029199"/>
            <a:ext cx="9244897" cy="997857"/>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
        <p:nvSpPr>
          <p:cNvPr id="4" name="Date Placeholder 3"/>
          <p:cNvSpPr>
            <a:spLocks noGrp="1"/>
          </p:cNvSpPr>
          <p:nvPr>
            <p:ph type="dt" sz="half" idx="10"/>
          </p:nvPr>
        </p:nvSpPr>
        <p:spPr/>
        <p:txBody>
          <a:bodyPr/>
          <a:lstStyle/>
          <a:p>
            <a:fld id="{856179E6-DF3C-47FE-84D5-F10D4BAB0250}" type="datetimeFigureOut">
              <a:rPr lang="de-CH" smtClean="0"/>
              <a:t>04.09.2026</a:t>
            </a:fld>
            <a:endParaRPr lang="de-CH"/>
          </a:p>
        </p:txBody>
      </p:sp>
      <p:sp>
        <p:nvSpPr>
          <p:cNvPr id="5" name="Footer Placeholder 4"/>
          <p:cNvSpPr>
            <a:spLocks noGrp="1"/>
          </p:cNvSpPr>
          <p:nvPr>
            <p:ph type="ftr" sz="quarter" idx="11"/>
          </p:nvPr>
        </p:nvSpPr>
        <p:spPr/>
        <p:txBody>
          <a:bodyPr/>
          <a:lstStyle/>
          <a:p>
            <a:endParaRPr lang="de-CH"/>
          </a:p>
        </p:txBody>
      </p:sp>
      <p:sp>
        <p:nvSpPr>
          <p:cNvPr id="19" name="Rectangle 18"/>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CB46DDD9-A956-4396-8751-83F7685EF147}" type="slidenum">
              <a:rPr lang="de-CH" smtClean="0"/>
              <a:t>‹Nr.›</a:t>
            </a:fld>
            <a:endParaRPr lang="de-CH"/>
          </a:p>
        </p:txBody>
      </p:sp>
    </p:spTree>
    <p:extLst>
      <p:ext uri="{BB962C8B-B14F-4D97-AF65-F5344CB8AC3E}">
        <p14:creationId xmlns:p14="http://schemas.microsoft.com/office/powerpoint/2010/main" val="210632109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nskarte">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de-DE"/>
              <a:t>Mastertitelformat bearbeiten</a:t>
            </a:r>
            <a:endParaRPr lang="en-US" dirty="0"/>
          </a:p>
        </p:txBody>
      </p:sp>
      <p:sp>
        <p:nvSpPr>
          <p:cNvPr id="3" name="Text Placeholder 2"/>
          <p:cNvSpPr>
            <a:spLocks noGrp="1"/>
          </p:cNvSpPr>
          <p:nvPr>
            <p:ph type="body" idx="1"/>
          </p:nvPr>
        </p:nvSpPr>
        <p:spPr>
          <a:xfrm>
            <a:off x="1154954" y="5024967"/>
            <a:ext cx="8825659"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a:t>Mastertextformat bearbeiten</a:t>
            </a:r>
          </a:p>
        </p:txBody>
      </p:sp>
      <p:sp>
        <p:nvSpPr>
          <p:cNvPr id="4" name="Date Placeholder 3"/>
          <p:cNvSpPr>
            <a:spLocks noGrp="1"/>
          </p:cNvSpPr>
          <p:nvPr>
            <p:ph type="dt" sz="half" idx="10"/>
          </p:nvPr>
        </p:nvSpPr>
        <p:spPr/>
        <p:txBody>
          <a:bodyPr/>
          <a:lstStyle/>
          <a:p>
            <a:fld id="{856179E6-DF3C-47FE-84D5-F10D4BAB0250}" type="datetimeFigureOut">
              <a:rPr lang="de-CH" smtClean="0"/>
              <a:t>04.09.2026</a:t>
            </a:fld>
            <a:endParaRPr lang="de-CH"/>
          </a:p>
        </p:txBody>
      </p:sp>
      <p:sp>
        <p:nvSpPr>
          <p:cNvPr id="5" name="Footer Placeholder 4"/>
          <p:cNvSpPr>
            <a:spLocks noGrp="1"/>
          </p:cNvSpPr>
          <p:nvPr>
            <p:ph type="ftr" sz="quarter" idx="11"/>
          </p:nvPr>
        </p:nvSpPr>
        <p:spPr/>
        <p:txBody>
          <a:bodyPr/>
          <a:lstStyle/>
          <a:p>
            <a:endParaRPr lang="de-CH"/>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CB46DDD9-A956-4396-8751-83F7685EF147}" type="slidenum">
              <a:rPr lang="de-CH" smtClean="0"/>
              <a:t>‹Nr.›</a:t>
            </a:fld>
            <a:endParaRPr lang="de-CH"/>
          </a:p>
        </p:txBody>
      </p:sp>
    </p:spTree>
    <p:extLst>
      <p:ext uri="{BB962C8B-B14F-4D97-AF65-F5344CB8AC3E}">
        <p14:creationId xmlns:p14="http://schemas.microsoft.com/office/powerpoint/2010/main" val="354971068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Spalte">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de-DE"/>
              <a:t>Mastertitelformat bearbeiten</a:t>
            </a:r>
            <a:endParaRPr lang="en-US" dirty="0"/>
          </a:p>
        </p:txBody>
      </p:sp>
      <p:sp>
        <p:nvSpPr>
          <p:cNvPr id="3" name="Text Placeholder 2"/>
          <p:cNvSpPr>
            <a:spLocks noGrp="1"/>
          </p:cNvSpPr>
          <p:nvPr>
            <p:ph type="body" idx="1"/>
          </p:nvPr>
        </p:nvSpPr>
        <p:spPr>
          <a:xfrm>
            <a:off x="1154954" y="2603502"/>
            <a:ext cx="314187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16" name="Text Placeholder 3"/>
          <p:cNvSpPr>
            <a:spLocks noGrp="1"/>
          </p:cNvSpPr>
          <p:nvPr>
            <p:ph type="body" sz="half" idx="15"/>
          </p:nvPr>
        </p:nvSpPr>
        <p:spPr>
          <a:xfrm>
            <a:off x="1154953" y="3179764"/>
            <a:ext cx="314187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
        <p:nvSpPr>
          <p:cNvPr id="5" name="Text Placeholder 4"/>
          <p:cNvSpPr>
            <a:spLocks noGrp="1"/>
          </p:cNvSpPr>
          <p:nvPr>
            <p:ph type="body" sz="quarter" idx="3"/>
          </p:nvPr>
        </p:nvSpPr>
        <p:spPr>
          <a:xfrm>
            <a:off x="4512721" y="2603500"/>
            <a:ext cx="314700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19" name="Text Placeholder 3"/>
          <p:cNvSpPr>
            <a:spLocks noGrp="1"/>
          </p:cNvSpPr>
          <p:nvPr>
            <p:ph type="body" sz="half" idx="16"/>
          </p:nvPr>
        </p:nvSpPr>
        <p:spPr>
          <a:xfrm>
            <a:off x="4512721" y="3179763"/>
            <a:ext cx="314700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
        <p:nvSpPr>
          <p:cNvPr id="14" name="Text Placeholder 4"/>
          <p:cNvSpPr>
            <a:spLocks noGrp="1"/>
          </p:cNvSpPr>
          <p:nvPr>
            <p:ph type="body" sz="quarter" idx="13"/>
          </p:nvPr>
        </p:nvSpPr>
        <p:spPr>
          <a:xfrm>
            <a:off x="7888135" y="2603501"/>
            <a:ext cx="3145730"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20" name="Text Placeholder 3"/>
          <p:cNvSpPr>
            <a:spLocks noGrp="1"/>
          </p:cNvSpPr>
          <p:nvPr>
            <p:ph type="body" sz="half" idx="17"/>
          </p:nvPr>
        </p:nvSpPr>
        <p:spPr>
          <a:xfrm>
            <a:off x="7888329" y="3179762"/>
            <a:ext cx="3145536"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cxnSp>
        <p:nvCxnSpPr>
          <p:cNvPr id="17" name="Straight Connector 16"/>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856179E6-DF3C-47FE-84D5-F10D4BAB0250}" type="datetimeFigureOut">
              <a:rPr lang="de-CH" smtClean="0"/>
              <a:t>04.09.2026</a:t>
            </a:fld>
            <a:endParaRPr lang="de-CH"/>
          </a:p>
        </p:txBody>
      </p:sp>
      <p:sp>
        <p:nvSpPr>
          <p:cNvPr id="8" name="Footer Placeholder 7"/>
          <p:cNvSpPr>
            <a:spLocks noGrp="1"/>
          </p:cNvSpPr>
          <p:nvPr>
            <p:ph type="ftr" sz="quarter" idx="11"/>
          </p:nvPr>
        </p:nvSpPr>
        <p:spPr/>
        <p:txBody>
          <a:bodyPr/>
          <a:lstStyle/>
          <a:p>
            <a:endParaRPr lang="de-CH"/>
          </a:p>
        </p:txBody>
      </p:sp>
      <p:sp>
        <p:nvSpPr>
          <p:cNvPr id="9" name="Slide Number Placeholder 8"/>
          <p:cNvSpPr>
            <a:spLocks noGrp="1"/>
          </p:cNvSpPr>
          <p:nvPr>
            <p:ph type="sldNum" sz="quarter" idx="12"/>
          </p:nvPr>
        </p:nvSpPr>
        <p:spPr/>
        <p:txBody>
          <a:bodyPr/>
          <a:lstStyle/>
          <a:p>
            <a:fld id="{CB46DDD9-A956-4396-8751-83F7685EF147}" type="slidenum">
              <a:rPr lang="de-CH" smtClean="0"/>
              <a:t>‹Nr.›</a:t>
            </a:fld>
            <a:endParaRPr lang="de-CH"/>
          </a:p>
        </p:txBody>
      </p:sp>
    </p:spTree>
    <p:extLst>
      <p:ext uri="{BB962C8B-B14F-4D97-AF65-F5344CB8AC3E}">
        <p14:creationId xmlns:p14="http://schemas.microsoft.com/office/powerpoint/2010/main" val="205138372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Bildspalte">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de-DE"/>
              <a:t>Mastertitelformat bearbeiten</a:t>
            </a:r>
            <a:endParaRPr lang="en-US" dirty="0"/>
          </a:p>
        </p:txBody>
      </p:sp>
      <p:sp>
        <p:nvSpPr>
          <p:cNvPr id="3" name="Text Placeholder 2"/>
          <p:cNvSpPr>
            <a:spLocks noGrp="1"/>
          </p:cNvSpPr>
          <p:nvPr>
            <p:ph type="body" idx="1"/>
          </p:nvPr>
        </p:nvSpPr>
        <p:spPr>
          <a:xfrm>
            <a:off x="1154954" y="4532844"/>
            <a:ext cx="30504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19" name="Picture Placeholder 2"/>
          <p:cNvSpPr>
            <a:spLocks noGrp="1" noChangeAspect="1"/>
          </p:cNvSpPr>
          <p:nvPr>
            <p:ph type="pic" idx="15"/>
          </p:nvPr>
        </p:nvSpPr>
        <p:spPr>
          <a:xfrm>
            <a:off x="133455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de-DE"/>
              <a:t>Bild durch Klicken auf Symbol hinzufügen</a:t>
            </a:r>
            <a:endParaRPr lang="en-US" dirty="0"/>
          </a:p>
        </p:txBody>
      </p:sp>
      <p:sp>
        <p:nvSpPr>
          <p:cNvPr id="22" name="Text Placeholder 3"/>
          <p:cNvSpPr>
            <a:spLocks noGrp="1"/>
          </p:cNvSpPr>
          <p:nvPr>
            <p:ph type="body" sz="half" idx="18"/>
          </p:nvPr>
        </p:nvSpPr>
        <p:spPr>
          <a:xfrm>
            <a:off x="1154954" y="5109106"/>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
        <p:nvSpPr>
          <p:cNvPr id="5" name="Text Placeholder 4"/>
          <p:cNvSpPr>
            <a:spLocks noGrp="1"/>
          </p:cNvSpPr>
          <p:nvPr>
            <p:ph type="body" sz="quarter" idx="3"/>
          </p:nvPr>
        </p:nvSpPr>
        <p:spPr>
          <a:xfrm>
            <a:off x="4568865" y="4532844"/>
            <a:ext cx="3050438" cy="576263"/>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1" name="Picture Placeholder 2"/>
          <p:cNvSpPr>
            <a:spLocks noGrp="1" noChangeAspect="1"/>
          </p:cNvSpPr>
          <p:nvPr>
            <p:ph type="pic" idx="21"/>
          </p:nvPr>
        </p:nvSpPr>
        <p:spPr>
          <a:xfrm>
            <a:off x="4748462" y="2603500"/>
            <a:ext cx="2691243"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de-DE"/>
              <a:t>Bild durch Klicken auf Symbol hinzufügen</a:t>
            </a:r>
            <a:endParaRPr lang="en-US" dirty="0"/>
          </a:p>
        </p:txBody>
      </p:sp>
      <p:sp>
        <p:nvSpPr>
          <p:cNvPr id="23" name="Text Placeholder 3"/>
          <p:cNvSpPr>
            <a:spLocks noGrp="1"/>
          </p:cNvSpPr>
          <p:nvPr>
            <p:ph type="body" sz="half" idx="19"/>
          </p:nvPr>
        </p:nvSpPr>
        <p:spPr>
          <a:xfrm>
            <a:off x="4570172" y="5109105"/>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
        <p:nvSpPr>
          <p:cNvPr id="14" name="Text Placeholder 4"/>
          <p:cNvSpPr>
            <a:spLocks noGrp="1"/>
          </p:cNvSpPr>
          <p:nvPr>
            <p:ph type="body" sz="quarter" idx="13"/>
          </p:nvPr>
        </p:nvSpPr>
        <p:spPr>
          <a:xfrm>
            <a:off x="7982775" y="4532845"/>
            <a:ext cx="3051095"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2"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de-DE"/>
              <a:t>Bild durch Klicken auf Symbol hinzufügen</a:t>
            </a:r>
            <a:endParaRPr lang="en-US" dirty="0"/>
          </a:p>
        </p:txBody>
      </p:sp>
      <p:sp>
        <p:nvSpPr>
          <p:cNvPr id="24" name="Text Placeholder 3"/>
          <p:cNvSpPr>
            <a:spLocks noGrp="1"/>
          </p:cNvSpPr>
          <p:nvPr>
            <p:ph type="body" sz="half" idx="20"/>
          </p:nvPr>
        </p:nvSpPr>
        <p:spPr>
          <a:xfrm>
            <a:off x="7982775" y="5109104"/>
            <a:ext cx="3051096"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cxnSp>
        <p:nvCxnSpPr>
          <p:cNvPr id="43" name="Straight Connector 42"/>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856179E6-DF3C-47FE-84D5-F10D4BAB0250}" type="datetimeFigureOut">
              <a:rPr lang="de-CH" smtClean="0"/>
              <a:t>04.09.2026</a:t>
            </a:fld>
            <a:endParaRPr lang="de-CH"/>
          </a:p>
        </p:txBody>
      </p:sp>
      <p:sp>
        <p:nvSpPr>
          <p:cNvPr id="8" name="Footer Placeholder 7"/>
          <p:cNvSpPr>
            <a:spLocks noGrp="1"/>
          </p:cNvSpPr>
          <p:nvPr>
            <p:ph type="ftr" sz="quarter" idx="11"/>
          </p:nvPr>
        </p:nvSpPr>
        <p:spPr>
          <a:xfrm>
            <a:off x="561111" y="6391838"/>
            <a:ext cx="3644282" cy="304801"/>
          </a:xfrm>
        </p:spPr>
        <p:txBody>
          <a:bodyPr/>
          <a:lstStyle/>
          <a:p>
            <a:endParaRPr lang="de-CH"/>
          </a:p>
        </p:txBody>
      </p:sp>
      <p:sp>
        <p:nvSpPr>
          <p:cNvPr id="9" name="Slide Number Placeholder 8"/>
          <p:cNvSpPr>
            <a:spLocks noGrp="1"/>
          </p:cNvSpPr>
          <p:nvPr>
            <p:ph type="sldNum" sz="quarter" idx="12"/>
          </p:nvPr>
        </p:nvSpPr>
        <p:spPr/>
        <p:txBody>
          <a:bodyPr/>
          <a:lstStyle/>
          <a:p>
            <a:fld id="{CB46DDD9-A956-4396-8751-83F7685EF147}" type="slidenum">
              <a:rPr lang="de-CH" smtClean="0"/>
              <a:t>‹Nr.›</a:t>
            </a:fld>
            <a:endParaRPr lang="de-CH"/>
          </a:p>
        </p:txBody>
      </p:sp>
    </p:spTree>
    <p:extLst>
      <p:ext uri="{BB962C8B-B14F-4D97-AF65-F5344CB8AC3E}">
        <p14:creationId xmlns:p14="http://schemas.microsoft.com/office/powerpoint/2010/main" val="150838816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p>
            <a:r>
              <a:rPr lang="de-DE"/>
              <a:t>Mastertitelformat bearbeiten</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10"/>
          </p:nvPr>
        </p:nvSpPr>
        <p:spPr>
          <a:xfrm>
            <a:off x="10695439" y="6391838"/>
            <a:ext cx="990599" cy="304799"/>
          </a:xfrm>
        </p:spPr>
        <p:txBody>
          <a:bodyPr/>
          <a:lstStyle/>
          <a:p>
            <a:fld id="{856179E6-DF3C-47FE-84D5-F10D4BAB0250}" type="datetimeFigureOut">
              <a:rPr lang="de-CH" smtClean="0"/>
              <a:t>04.09.2026</a:t>
            </a:fld>
            <a:endParaRPr lang="de-CH"/>
          </a:p>
        </p:txBody>
      </p:sp>
      <p:sp>
        <p:nvSpPr>
          <p:cNvPr id="5" name="Footer Placeholder 4"/>
          <p:cNvSpPr>
            <a:spLocks noGrp="1"/>
          </p:cNvSpPr>
          <p:nvPr>
            <p:ph type="ftr" sz="quarter" idx="11"/>
          </p:nvPr>
        </p:nvSpPr>
        <p:spPr/>
        <p:txBody>
          <a:bodyPr/>
          <a:lstStyle/>
          <a:p>
            <a:endParaRPr lang="de-CH"/>
          </a:p>
        </p:txBody>
      </p:sp>
      <p:sp>
        <p:nvSpPr>
          <p:cNvPr id="6" name="Slide Number Placeholder 5"/>
          <p:cNvSpPr>
            <a:spLocks noGrp="1"/>
          </p:cNvSpPr>
          <p:nvPr>
            <p:ph type="sldNum" sz="quarter" idx="12"/>
          </p:nvPr>
        </p:nvSpPr>
        <p:spPr/>
        <p:txBody>
          <a:bodyPr/>
          <a:lstStyle/>
          <a:p>
            <a:fld id="{CB46DDD9-A956-4396-8751-83F7685EF147}" type="slidenum">
              <a:rPr lang="de-CH" smtClean="0"/>
              <a:t>‹Nr.›</a:t>
            </a:fld>
            <a:endParaRPr lang="de-CH"/>
          </a:p>
        </p:txBody>
      </p:sp>
    </p:spTree>
    <p:extLst>
      <p:ext uri="{BB962C8B-B14F-4D97-AF65-F5344CB8AC3E}">
        <p14:creationId xmlns:p14="http://schemas.microsoft.com/office/powerpoint/2010/main" val="191187661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kaler Titel und Text">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bwMode="gray">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78467"/>
            <a:ext cx="1409965" cy="4748590"/>
          </a:xfrm>
        </p:spPr>
        <p:txBody>
          <a:bodyPr vert="eaVert" anchor="b" anchorCtr="0"/>
          <a:lstStyle/>
          <a:p>
            <a:r>
              <a:rPr lang="de-DE"/>
              <a:t>Mastertitelformat bearbeiten</a:t>
            </a:r>
            <a:endParaRPr lang="en-US" dirty="0"/>
          </a:p>
        </p:txBody>
      </p:sp>
      <p:sp>
        <p:nvSpPr>
          <p:cNvPr id="3" name="Vertical Text Placeholder 2"/>
          <p:cNvSpPr>
            <a:spLocks noGrp="1"/>
          </p:cNvSpPr>
          <p:nvPr>
            <p:ph type="body" orient="vert" idx="1"/>
          </p:nvPr>
        </p:nvSpPr>
        <p:spPr>
          <a:xfrm>
            <a:off x="1154954" y="1278467"/>
            <a:ext cx="6256025" cy="4748590"/>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10"/>
          </p:nvPr>
        </p:nvSpPr>
        <p:spPr>
          <a:xfrm>
            <a:off x="10653104" y="6391838"/>
            <a:ext cx="992135" cy="304799"/>
          </a:xfrm>
        </p:spPr>
        <p:txBody>
          <a:bodyPr/>
          <a:lstStyle/>
          <a:p>
            <a:fld id="{856179E6-DF3C-47FE-84D5-F10D4BAB0250}" type="datetimeFigureOut">
              <a:rPr lang="de-CH" smtClean="0"/>
              <a:t>04.09.2026</a:t>
            </a:fld>
            <a:endParaRPr lang="de-CH"/>
          </a:p>
        </p:txBody>
      </p:sp>
      <p:sp>
        <p:nvSpPr>
          <p:cNvPr id="5" name="Footer Placeholder 4"/>
          <p:cNvSpPr>
            <a:spLocks noGrp="1"/>
          </p:cNvSpPr>
          <p:nvPr>
            <p:ph type="ftr" sz="quarter" idx="11"/>
          </p:nvPr>
        </p:nvSpPr>
        <p:spPr/>
        <p:txBody>
          <a:bodyPr/>
          <a:lstStyle/>
          <a:p>
            <a:endParaRPr lang="de-CH"/>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CB46DDD9-A956-4396-8751-83F7685EF147}" type="slidenum">
              <a:rPr lang="de-CH" smtClean="0"/>
              <a:t>‹Nr.›</a:t>
            </a:fld>
            <a:endParaRPr lang="de-CH"/>
          </a:p>
        </p:txBody>
      </p:sp>
    </p:spTree>
    <p:extLst>
      <p:ext uri="{BB962C8B-B14F-4D97-AF65-F5344CB8AC3E}">
        <p14:creationId xmlns:p14="http://schemas.microsoft.com/office/powerpoint/2010/main" val="28176638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7" name="Rectangle 6"/>
            <p:cNvSpPr/>
            <p:nvPr/>
          </p:nvSpPr>
          <p:spPr>
            <a:xfrm>
              <a:off x="0" y="0"/>
              <a:ext cx="12192000" cy="6858000"/>
            </a:xfrm>
            <a:prstGeom prst="rect">
              <a:avLst/>
            </a:prstGeom>
            <a:blipFill>
              <a:blip r:embed="rId19">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9" name="Rechteck 8">
            <a:extLst>
              <a:ext uri="{FF2B5EF4-FFF2-40B4-BE49-F238E27FC236}">
                <a16:creationId xmlns:a16="http://schemas.microsoft.com/office/drawing/2014/main" id="{E58FCF43-A486-49F0-A3EC-2E5728B0C6D3}"/>
              </a:ext>
            </a:extLst>
          </p:cNvPr>
          <p:cNvSpPr/>
          <p:nvPr userDrawn="1"/>
        </p:nvSpPr>
        <p:spPr>
          <a:xfrm>
            <a:off x="10480344" y="467936"/>
            <a:ext cx="685800" cy="70696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a:p>
        </p:txBody>
      </p:sp>
      <p:sp>
        <p:nvSpPr>
          <p:cNvPr id="2"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de-DE"/>
              <a:t>Mastertitelformat bearbeiten</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2"/>
          </p:nvPr>
        </p:nvSpPr>
        <p:spPr>
          <a:xfrm>
            <a:off x="10653104" y="6391838"/>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856179E6-DF3C-47FE-84D5-F10D4BAB0250}" type="datetimeFigureOut">
              <a:rPr lang="de-CH" smtClean="0"/>
              <a:t>04.09.2026</a:t>
            </a:fld>
            <a:endParaRPr lang="de-CH"/>
          </a:p>
        </p:txBody>
      </p:sp>
      <p:sp>
        <p:nvSpPr>
          <p:cNvPr id="5" name="Footer Placeholder 4"/>
          <p:cNvSpPr>
            <a:spLocks noGrp="1"/>
          </p:cNvSpPr>
          <p:nvPr>
            <p:ph type="ftr" sz="quarter" idx="3"/>
          </p:nvPr>
        </p:nvSpPr>
        <p:spPr>
          <a:xfrm>
            <a:off x="561110" y="6391838"/>
            <a:ext cx="3859795" cy="304801"/>
          </a:xfrm>
          <a:prstGeom prst="rect">
            <a:avLst/>
          </a:prstGeom>
        </p:spPr>
        <p:txBody>
          <a:bodyPr vert="horz" lIns="91440" tIns="45720" rIns="91440" bIns="45720" rtlCol="0" anchor="ctr"/>
          <a:lstStyle>
            <a:lvl1pPr algn="l">
              <a:defRPr sz="1000" b="1" i="0">
                <a:solidFill>
                  <a:schemeClr val="accent1"/>
                </a:solidFill>
              </a:defRPr>
            </a:lvl1pPr>
          </a:lstStyle>
          <a:p>
            <a:endParaRPr lang="de-CH"/>
          </a:p>
        </p:txBody>
      </p:sp>
      <p:sp>
        <p:nvSpPr>
          <p:cNvPr id="21" name="Rectangle 20"/>
          <p:cNvSpPr/>
          <p:nvPr/>
        </p:nvSpPr>
        <p:spPr>
          <a:xfrm>
            <a:off x="10437812" y="0"/>
            <a:ext cx="685800" cy="1143000"/>
          </a:xfrm>
          <a:prstGeom prst="rect">
            <a:avLst/>
          </a:prstGeom>
          <a:gradFill>
            <a:gsLst>
              <a:gs pos="0">
                <a:schemeClr val="bg1"/>
              </a:gs>
              <a:gs pos="50000">
                <a:schemeClr val="accent1"/>
              </a:gs>
              <a:gs pos="100000">
                <a:schemeClr val="accent1"/>
              </a:gs>
            </a:gsLst>
            <a:lin ang="5400000" scaled="1"/>
          </a:gradFill>
          <a:ln>
            <a:noFill/>
          </a:ln>
          <a:effectLst/>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CB46DDD9-A956-4396-8751-83F7685EF147}" type="slidenum">
              <a:rPr lang="de-CH" smtClean="0"/>
              <a:t>‹Nr.›</a:t>
            </a:fld>
            <a:endParaRPr lang="de-CH"/>
          </a:p>
        </p:txBody>
      </p:sp>
      <p:pic>
        <p:nvPicPr>
          <p:cNvPr id="22" name="Grafik 21">
            <a:extLst>
              <a:ext uri="{FF2B5EF4-FFF2-40B4-BE49-F238E27FC236}">
                <a16:creationId xmlns:a16="http://schemas.microsoft.com/office/drawing/2014/main" id="{98DADE3B-5810-4B9F-81EE-F469916A6FB6}"/>
              </a:ext>
            </a:extLst>
          </p:cNvPr>
          <p:cNvPicPr>
            <a:picLocks noChangeAspect="1"/>
          </p:cNvPicPr>
          <p:nvPr userDrawn="1"/>
        </p:nvPicPr>
        <p:blipFill>
          <a:blip r:embed="rId20">
            <a:extLst>
              <a:ext uri="{28A0092B-C50C-407E-A947-70E740481C1C}">
                <a14:useLocalDpi xmlns:a14="http://schemas.microsoft.com/office/drawing/2010/main" val="0"/>
              </a:ext>
            </a:extLst>
          </a:blip>
          <a:stretch>
            <a:fillRect/>
          </a:stretch>
        </p:blipFill>
        <p:spPr>
          <a:xfrm>
            <a:off x="490425" y="153075"/>
            <a:ext cx="1864120" cy="356376"/>
          </a:xfrm>
          <a:prstGeom prst="rect">
            <a:avLst/>
          </a:prstGeom>
        </p:spPr>
      </p:pic>
    </p:spTree>
    <p:extLst>
      <p:ext uri="{BB962C8B-B14F-4D97-AF65-F5344CB8AC3E}">
        <p14:creationId xmlns:p14="http://schemas.microsoft.com/office/powerpoint/2010/main" val="176121323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microsoft.com/office/2007/relationships/hdphoto" Target="../media/hdphoto1.wdp"/></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3.xml"/><Relationship Id="rId4"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F0F3A66-CB51-EA42-7455-240D5933C508}"/>
              </a:ext>
            </a:extLst>
          </p:cNvPr>
          <p:cNvSpPr>
            <a:spLocks noGrp="1"/>
          </p:cNvSpPr>
          <p:nvPr>
            <p:ph type="title"/>
          </p:nvPr>
        </p:nvSpPr>
        <p:spPr/>
        <p:txBody>
          <a:bodyPr/>
          <a:lstStyle/>
          <a:p>
            <a:r>
              <a:rPr lang="en-US" noProof="0" dirty="0"/>
              <a:t>Note to Reviewers</a:t>
            </a:r>
          </a:p>
        </p:txBody>
      </p:sp>
      <p:sp>
        <p:nvSpPr>
          <p:cNvPr id="3" name="Inhaltsplatzhalter 2">
            <a:extLst>
              <a:ext uri="{FF2B5EF4-FFF2-40B4-BE49-F238E27FC236}">
                <a16:creationId xmlns:a16="http://schemas.microsoft.com/office/drawing/2014/main" id="{7462E786-507D-626F-E323-875AE6B3D437}"/>
              </a:ext>
            </a:extLst>
          </p:cNvPr>
          <p:cNvSpPr>
            <a:spLocks noGrp="1"/>
          </p:cNvSpPr>
          <p:nvPr>
            <p:ph idx="1"/>
          </p:nvPr>
        </p:nvSpPr>
        <p:spPr/>
        <p:txBody>
          <a:bodyPr/>
          <a:lstStyle/>
          <a:p>
            <a:pPr marL="0" indent="0">
              <a:buNone/>
            </a:pPr>
            <a:r>
              <a:rPr lang="en-US" noProof="0" dirty="0"/>
              <a:t>A good slide-deck is not self-explaining but only in support of what the presenter is saying. This fact makes review of a presentation based on a slide-deck only very difficult.</a:t>
            </a:r>
          </a:p>
          <a:p>
            <a:pPr marL="0" indent="0">
              <a:buNone/>
            </a:pPr>
            <a:r>
              <a:rPr lang="en-US" noProof="0" dirty="0"/>
              <a:t>To help you as reviewer in assessing this submission, key points of what I will say are provided in the notes. I hope this facilitates your assessment.</a:t>
            </a:r>
          </a:p>
          <a:p>
            <a:pPr marL="0" indent="0">
              <a:buNone/>
            </a:pPr>
            <a:r>
              <a:rPr lang="en-US" noProof="0" dirty="0"/>
              <a:t>Have fun!</a:t>
            </a:r>
          </a:p>
        </p:txBody>
      </p:sp>
    </p:spTree>
    <p:extLst>
      <p:ext uri="{BB962C8B-B14F-4D97-AF65-F5344CB8AC3E}">
        <p14:creationId xmlns:p14="http://schemas.microsoft.com/office/powerpoint/2010/main" val="24383182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7EB6437-C8B1-A014-8E6A-3D5929631AC1}"/>
              </a:ext>
            </a:extLst>
          </p:cNvPr>
          <p:cNvSpPr>
            <a:spLocks noGrp="1"/>
          </p:cNvSpPr>
          <p:nvPr>
            <p:ph type="title"/>
          </p:nvPr>
        </p:nvSpPr>
        <p:spPr/>
        <p:txBody>
          <a:bodyPr/>
          <a:lstStyle/>
          <a:p>
            <a:r>
              <a:rPr lang="en-US" noProof="0" dirty="0"/>
              <a:t>Abstract</a:t>
            </a:r>
          </a:p>
        </p:txBody>
      </p:sp>
      <p:sp>
        <p:nvSpPr>
          <p:cNvPr id="3" name="Inhaltsplatzhalter 2">
            <a:extLst>
              <a:ext uri="{FF2B5EF4-FFF2-40B4-BE49-F238E27FC236}">
                <a16:creationId xmlns:a16="http://schemas.microsoft.com/office/drawing/2014/main" id="{A53945B1-6C54-AE69-EE9D-7B42AF2571AB}"/>
              </a:ext>
            </a:extLst>
          </p:cNvPr>
          <p:cNvSpPr>
            <a:spLocks noGrp="1"/>
          </p:cNvSpPr>
          <p:nvPr>
            <p:ph idx="1"/>
          </p:nvPr>
        </p:nvSpPr>
        <p:spPr/>
        <p:txBody>
          <a:bodyPr>
            <a:normAutofit fontScale="92500" lnSpcReduction="10000"/>
          </a:bodyPr>
          <a:lstStyle/>
          <a:p>
            <a:pPr marL="0" indent="0">
              <a:buNone/>
            </a:pPr>
            <a:r>
              <a:rPr lang="en-US" b="1" noProof="0" dirty="0"/>
              <a:t>YARC – Yet Another Requirements Classification?</a:t>
            </a:r>
          </a:p>
          <a:p>
            <a:pPr marL="0" indent="0">
              <a:buNone/>
            </a:pPr>
            <a:r>
              <a:rPr lang="en-US" noProof="0" dirty="0"/>
              <a:t>Requirements classification schemes, specification templates and model views often provide great conceptual help and a means to support novice requirements engineers, but yield remarkably limited value in practice, as they provide limited guidance in handling requirements in complex projects.</a:t>
            </a:r>
          </a:p>
          <a:p>
            <a:pPr marL="0" indent="0">
              <a:buNone/>
            </a:pPr>
            <a:r>
              <a:rPr lang="en-US" noProof="0" dirty="0"/>
              <a:t>In this presentation, a novel and simple additional classification scheme is proposed that focuses on source, scope, handling, and changing requirements. This scheme consists of solution requirements, business requirements, and architecture requirements. Together with existing classification schemes, this proposal allows systems and requirements engineers to better and more efficiently handle requirements. The presentation also addresses merits and drawbacks of the proposed requirements classification, as well as alternatives.</a:t>
            </a:r>
          </a:p>
        </p:txBody>
      </p:sp>
    </p:spTree>
    <p:extLst>
      <p:ext uri="{BB962C8B-B14F-4D97-AF65-F5344CB8AC3E}">
        <p14:creationId xmlns:p14="http://schemas.microsoft.com/office/powerpoint/2010/main" val="7856243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5900299-5967-253D-69E3-77C759A6229D}"/>
              </a:ext>
            </a:extLst>
          </p:cNvPr>
          <p:cNvSpPr>
            <a:spLocks noGrp="1"/>
          </p:cNvSpPr>
          <p:nvPr>
            <p:ph type="title"/>
          </p:nvPr>
        </p:nvSpPr>
        <p:spPr/>
        <p:txBody>
          <a:bodyPr/>
          <a:lstStyle/>
          <a:p>
            <a:r>
              <a:rPr lang="en-US" noProof="0" dirty="0"/>
              <a:t>About Marco </a:t>
            </a:r>
            <a:r>
              <a:rPr lang="en-US" noProof="0" dirty="0" err="1"/>
              <a:t>Chicherio</a:t>
            </a:r>
            <a:endParaRPr lang="en-US" noProof="0" dirty="0"/>
          </a:p>
        </p:txBody>
      </p:sp>
      <p:sp>
        <p:nvSpPr>
          <p:cNvPr id="3" name="Inhaltsplatzhalter 2">
            <a:extLst>
              <a:ext uri="{FF2B5EF4-FFF2-40B4-BE49-F238E27FC236}">
                <a16:creationId xmlns:a16="http://schemas.microsoft.com/office/drawing/2014/main" id="{9EF6BF9F-A5D0-A2B9-5FA1-ECD0DA5B68B4}"/>
              </a:ext>
            </a:extLst>
          </p:cNvPr>
          <p:cNvSpPr>
            <a:spLocks noGrp="1"/>
          </p:cNvSpPr>
          <p:nvPr>
            <p:ph idx="1"/>
          </p:nvPr>
        </p:nvSpPr>
        <p:spPr/>
        <p:txBody>
          <a:bodyPr/>
          <a:lstStyle/>
          <a:p>
            <a:pPr marL="0" indent="0">
              <a:buNone/>
            </a:pPr>
            <a:r>
              <a:rPr lang="en-US" noProof="0" dirty="0"/>
              <a:t>Marco has been a systems engineer since 20 years, mostly in the defense industry. Since 2020, Marco is the managing director of Swystems, a Swiss boutique consulting company focused in helping customers in systems engineering, bid management, and risk management. In addition to authoring “The Art of Systems Engineering”, Marco has been awarded with the SSSE Best Presentation Award in 2024.</a:t>
            </a:r>
          </a:p>
          <a:p>
            <a:endParaRPr lang="en-US" noProof="0" dirty="0"/>
          </a:p>
        </p:txBody>
      </p:sp>
    </p:spTree>
    <p:extLst>
      <p:ext uri="{BB962C8B-B14F-4D97-AF65-F5344CB8AC3E}">
        <p14:creationId xmlns:p14="http://schemas.microsoft.com/office/powerpoint/2010/main" val="35068599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CFC7D14-7CFC-C6B6-B26F-078A46E0D7B6}"/>
              </a:ext>
            </a:extLst>
          </p:cNvPr>
          <p:cNvSpPr>
            <a:spLocks noGrp="1"/>
          </p:cNvSpPr>
          <p:nvPr>
            <p:ph type="title"/>
          </p:nvPr>
        </p:nvSpPr>
        <p:spPr/>
        <p:txBody>
          <a:bodyPr/>
          <a:lstStyle/>
          <a:p>
            <a:r>
              <a:rPr lang="en-US" noProof="0" dirty="0"/>
              <a:t>Presentation</a:t>
            </a:r>
          </a:p>
        </p:txBody>
      </p:sp>
      <p:sp>
        <p:nvSpPr>
          <p:cNvPr id="5" name="Textplatzhalter 4">
            <a:extLst>
              <a:ext uri="{FF2B5EF4-FFF2-40B4-BE49-F238E27FC236}">
                <a16:creationId xmlns:a16="http://schemas.microsoft.com/office/drawing/2014/main" id="{D6BAF778-69E7-2CB7-639F-0326061B582B}"/>
              </a:ext>
            </a:extLst>
          </p:cNvPr>
          <p:cNvSpPr>
            <a:spLocks noGrp="1"/>
          </p:cNvSpPr>
          <p:nvPr>
            <p:ph type="body" idx="1"/>
          </p:nvPr>
        </p:nvSpPr>
        <p:spPr/>
        <p:txBody>
          <a:bodyPr/>
          <a:lstStyle/>
          <a:p>
            <a:endParaRPr lang="en-US" noProof="0" dirty="0"/>
          </a:p>
        </p:txBody>
      </p:sp>
    </p:spTree>
    <p:extLst>
      <p:ext uri="{BB962C8B-B14F-4D97-AF65-F5344CB8AC3E}">
        <p14:creationId xmlns:p14="http://schemas.microsoft.com/office/powerpoint/2010/main" val="14085663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5073233-BA2E-48AD-82B1-6447B0C409C7}"/>
              </a:ext>
            </a:extLst>
          </p:cNvPr>
          <p:cNvSpPr>
            <a:spLocks noGrp="1"/>
          </p:cNvSpPr>
          <p:nvPr>
            <p:ph type="ctrTitle"/>
          </p:nvPr>
        </p:nvSpPr>
        <p:spPr>
          <a:xfrm>
            <a:off x="1154954" y="2099733"/>
            <a:ext cx="10559967" cy="3109576"/>
          </a:xfrm>
        </p:spPr>
        <p:txBody>
          <a:bodyPr anchor="t"/>
          <a:lstStyle/>
          <a:p>
            <a:br>
              <a:rPr lang="en-US" sz="4800" noProof="0" dirty="0"/>
            </a:br>
            <a:r>
              <a:rPr lang="en-US" sz="5600" noProof="0" dirty="0"/>
              <a:t>YARC</a:t>
            </a:r>
            <a:br>
              <a:rPr lang="en-US" sz="4800" noProof="0" dirty="0"/>
            </a:br>
            <a:r>
              <a:rPr lang="en-US" sz="4000" noProof="0" dirty="0"/>
              <a:t>Yet Another Requirements Classification?</a:t>
            </a:r>
            <a:br>
              <a:rPr lang="en-US" sz="4800" noProof="0" dirty="0"/>
            </a:br>
            <a:endParaRPr lang="en-US" sz="3600" noProof="0" dirty="0"/>
          </a:p>
        </p:txBody>
      </p:sp>
      <p:sp>
        <p:nvSpPr>
          <p:cNvPr id="3" name="Untertitel 2">
            <a:extLst>
              <a:ext uri="{FF2B5EF4-FFF2-40B4-BE49-F238E27FC236}">
                <a16:creationId xmlns:a16="http://schemas.microsoft.com/office/drawing/2014/main" id="{5C651E66-2E38-44A8-8FBB-1A95ADB0BC8A}"/>
              </a:ext>
            </a:extLst>
          </p:cNvPr>
          <p:cNvSpPr>
            <a:spLocks noGrp="1"/>
          </p:cNvSpPr>
          <p:nvPr>
            <p:ph type="subTitle" idx="1"/>
          </p:nvPr>
        </p:nvSpPr>
        <p:spPr/>
        <p:txBody>
          <a:bodyPr>
            <a:noAutofit/>
          </a:bodyPr>
          <a:lstStyle/>
          <a:p>
            <a:endParaRPr lang="en-US" noProof="0" dirty="0"/>
          </a:p>
          <a:p>
            <a:endParaRPr lang="en-US" noProof="0" dirty="0"/>
          </a:p>
          <a:p>
            <a:r>
              <a:rPr lang="en-US" sz="1800" noProof="0" dirty="0"/>
              <a:t> </a:t>
            </a:r>
            <a:r>
              <a:rPr lang="en-US" noProof="0" dirty="0"/>
              <a:t>Marco </a:t>
            </a:r>
            <a:r>
              <a:rPr lang="en-US" noProof="0" dirty="0" err="1"/>
              <a:t>Chicherio</a:t>
            </a:r>
            <a:endParaRPr lang="en-US" noProof="0" dirty="0"/>
          </a:p>
          <a:p>
            <a:r>
              <a:rPr lang="en-US" sz="1800" noProof="0" dirty="0"/>
              <a:t> </a:t>
            </a:r>
            <a:r>
              <a:rPr lang="en-US" noProof="0" dirty="0"/>
              <a:t>Swystems GmbH</a:t>
            </a:r>
          </a:p>
          <a:p>
            <a:endParaRPr lang="en-US" noProof="0" dirty="0"/>
          </a:p>
        </p:txBody>
      </p:sp>
      <p:sp>
        <p:nvSpPr>
          <p:cNvPr id="4" name="Textfeld 3">
            <a:extLst>
              <a:ext uri="{FF2B5EF4-FFF2-40B4-BE49-F238E27FC236}">
                <a16:creationId xmlns:a16="http://schemas.microsoft.com/office/drawing/2014/main" id="{33F2A8FA-8FA9-3AE9-EC40-BACBF682C7BA}"/>
              </a:ext>
            </a:extLst>
          </p:cNvPr>
          <p:cNvSpPr txBox="1"/>
          <p:nvPr/>
        </p:nvSpPr>
        <p:spPr>
          <a:xfrm>
            <a:off x="1207962" y="6640420"/>
            <a:ext cx="5509842" cy="230832"/>
          </a:xfrm>
          <a:prstGeom prst="rect">
            <a:avLst/>
          </a:prstGeom>
          <a:noFill/>
        </p:spPr>
        <p:txBody>
          <a:bodyPr wrap="none" rtlCol="0">
            <a:spAutoFit/>
          </a:bodyPr>
          <a:lstStyle/>
          <a:p>
            <a:r>
              <a:rPr lang="en-US" sz="900" noProof="0" dirty="0">
                <a:solidFill>
                  <a:schemeClr val="accent3"/>
                </a:solidFill>
              </a:rPr>
              <a:t>Copyright © 2026 by M. </a:t>
            </a:r>
            <a:r>
              <a:rPr lang="en-US" sz="900" noProof="0" dirty="0" err="1">
                <a:solidFill>
                  <a:schemeClr val="accent3"/>
                </a:solidFill>
              </a:rPr>
              <a:t>Chicherio</a:t>
            </a:r>
            <a:r>
              <a:rPr lang="en-US" sz="900" noProof="0" dirty="0">
                <a:solidFill>
                  <a:schemeClr val="accent3"/>
                </a:solidFill>
              </a:rPr>
              <a:t>. Published and used by the SSSE and INCOSE with permission.</a:t>
            </a:r>
          </a:p>
        </p:txBody>
      </p:sp>
      <p:pic>
        <p:nvPicPr>
          <p:cNvPr id="5" name="Grafik 4">
            <a:extLst>
              <a:ext uri="{FF2B5EF4-FFF2-40B4-BE49-F238E27FC236}">
                <a16:creationId xmlns:a16="http://schemas.microsoft.com/office/drawing/2014/main" id="{A85B7DC1-4DEC-31D3-F03F-6B9B5ECE71D7}"/>
              </a:ext>
            </a:extLst>
          </p:cNvPr>
          <p:cNvPicPr>
            <a:picLocks noChangeAspect="1"/>
          </p:cNvPicPr>
          <p:nvPr/>
        </p:nvPicPr>
        <p:blipFill>
          <a:blip r:embed="rId3">
            <a:extLst>
              <a:ext uri="{BEBA8EAE-BF5A-486C-A8C5-ECC9F3942E4B}">
                <a14:imgProps xmlns:a14="http://schemas.microsoft.com/office/drawing/2010/main">
                  <a14:imgLayer r:embed="rId4">
                    <a14:imgEffect>
                      <a14:brightnessContrast bright="96000"/>
                    </a14:imgEffect>
                  </a14:imgLayer>
                </a14:imgProps>
              </a:ext>
            </a:extLst>
          </a:blip>
          <a:srcRect t="30339" b="30339"/>
          <a:stretch>
            <a:fillRect/>
          </a:stretch>
        </p:blipFill>
        <p:spPr>
          <a:xfrm>
            <a:off x="7233871" y="456610"/>
            <a:ext cx="3489547" cy="1372189"/>
          </a:xfrm>
          <a:prstGeom prst="rect">
            <a:avLst/>
          </a:prstGeom>
        </p:spPr>
      </p:pic>
    </p:spTree>
    <p:extLst>
      <p:ext uri="{BB962C8B-B14F-4D97-AF65-F5344CB8AC3E}">
        <p14:creationId xmlns:p14="http://schemas.microsoft.com/office/powerpoint/2010/main" val="15298959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4F40ADB-7706-A763-0837-9F22BA1BB9B4}"/>
              </a:ext>
            </a:extLst>
          </p:cNvPr>
          <p:cNvSpPr>
            <a:spLocks noGrp="1"/>
          </p:cNvSpPr>
          <p:nvPr>
            <p:ph type="title"/>
          </p:nvPr>
        </p:nvSpPr>
        <p:spPr/>
        <p:txBody>
          <a:bodyPr/>
          <a:lstStyle/>
          <a:p>
            <a:r>
              <a:rPr lang="en-US" noProof="0" dirty="0"/>
              <a:t>Agenda</a:t>
            </a:r>
          </a:p>
        </p:txBody>
      </p:sp>
      <p:sp>
        <p:nvSpPr>
          <p:cNvPr id="3" name="Inhaltsplatzhalter 2">
            <a:extLst>
              <a:ext uri="{FF2B5EF4-FFF2-40B4-BE49-F238E27FC236}">
                <a16:creationId xmlns:a16="http://schemas.microsoft.com/office/drawing/2014/main" id="{F4AE2DC5-36C4-7513-B9FA-683B2D07E876}"/>
              </a:ext>
            </a:extLst>
          </p:cNvPr>
          <p:cNvSpPr>
            <a:spLocks noGrp="1"/>
          </p:cNvSpPr>
          <p:nvPr>
            <p:ph idx="1"/>
          </p:nvPr>
        </p:nvSpPr>
        <p:spPr/>
        <p:txBody>
          <a:bodyPr/>
          <a:lstStyle/>
          <a:p>
            <a:r>
              <a:rPr lang="en-US" noProof="0" dirty="0"/>
              <a:t>Typical requirement categories</a:t>
            </a:r>
          </a:p>
          <a:p>
            <a:r>
              <a:rPr lang="en-US" noProof="0" dirty="0"/>
              <a:t>Using specification templates to classify requirements</a:t>
            </a:r>
          </a:p>
          <a:p>
            <a:r>
              <a:rPr lang="en-US" noProof="0" dirty="0"/>
              <a:t>YARC</a:t>
            </a:r>
          </a:p>
          <a:p>
            <a:pPr lvl="1"/>
            <a:r>
              <a:rPr lang="en-US" noProof="0" dirty="0"/>
              <a:t>Solution</a:t>
            </a:r>
          </a:p>
          <a:p>
            <a:pPr lvl="1"/>
            <a:r>
              <a:rPr lang="en-US" noProof="0" dirty="0"/>
              <a:t>Business</a:t>
            </a:r>
          </a:p>
          <a:p>
            <a:pPr lvl="1"/>
            <a:r>
              <a:rPr lang="en-US" noProof="0" dirty="0"/>
              <a:t>Architecture</a:t>
            </a:r>
          </a:p>
          <a:p>
            <a:r>
              <a:rPr lang="en-US" noProof="0" dirty="0"/>
              <a:t>Considerations when applying YARC</a:t>
            </a:r>
          </a:p>
        </p:txBody>
      </p:sp>
    </p:spTree>
    <p:extLst>
      <p:ext uri="{BB962C8B-B14F-4D97-AF65-F5344CB8AC3E}">
        <p14:creationId xmlns:p14="http://schemas.microsoft.com/office/powerpoint/2010/main" val="20846426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rafik 7">
            <a:extLst>
              <a:ext uri="{FF2B5EF4-FFF2-40B4-BE49-F238E27FC236}">
                <a16:creationId xmlns:a16="http://schemas.microsoft.com/office/drawing/2014/main" id="{F4453842-A4A3-520C-CD4C-1F5B463B8117}"/>
              </a:ext>
            </a:extLst>
          </p:cNvPr>
          <p:cNvPicPr>
            <a:picLocks noChangeAspect="1"/>
          </p:cNvPicPr>
          <p:nvPr/>
        </p:nvPicPr>
        <p:blipFill>
          <a:blip r:embed="rId3"/>
          <a:stretch>
            <a:fillRect/>
          </a:stretch>
        </p:blipFill>
        <p:spPr>
          <a:xfrm>
            <a:off x="5317066" y="2267550"/>
            <a:ext cx="6874933" cy="4590450"/>
          </a:xfrm>
          <a:prstGeom prst="rect">
            <a:avLst/>
          </a:prstGeom>
        </p:spPr>
      </p:pic>
      <p:sp>
        <p:nvSpPr>
          <p:cNvPr id="9" name="Rechteck 8">
            <a:extLst>
              <a:ext uri="{FF2B5EF4-FFF2-40B4-BE49-F238E27FC236}">
                <a16:creationId xmlns:a16="http://schemas.microsoft.com/office/drawing/2014/main" id="{01853B0A-99BC-499B-5AE9-FF68A607F743}"/>
              </a:ext>
            </a:extLst>
          </p:cNvPr>
          <p:cNvSpPr/>
          <p:nvPr/>
        </p:nvSpPr>
        <p:spPr>
          <a:xfrm>
            <a:off x="5317065" y="2267549"/>
            <a:ext cx="6874934" cy="4590450"/>
          </a:xfrm>
          <a:prstGeom prst="rect">
            <a:avLst/>
          </a:prstGeom>
          <a:gradFill flip="none" rotWithShape="1">
            <a:gsLst>
              <a:gs pos="0">
                <a:schemeClr val="bg1">
                  <a:alpha val="0"/>
                </a:schemeClr>
              </a:gs>
              <a:gs pos="30000">
                <a:schemeClr val="bg1">
                  <a:alpha val="10000"/>
                </a:schemeClr>
              </a:gs>
              <a:gs pos="65000">
                <a:schemeClr val="bg1">
                  <a:alpha val="50000"/>
                </a:schemeClr>
              </a:gs>
              <a:gs pos="100000">
                <a:schemeClr val="bg1"/>
              </a:gs>
            </a:gsLst>
            <a:path path="rect">
              <a:fillToRect l="100000" t="100000"/>
            </a:path>
            <a:tileRect r="-100000" b="-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el 1">
            <a:extLst>
              <a:ext uri="{FF2B5EF4-FFF2-40B4-BE49-F238E27FC236}">
                <a16:creationId xmlns:a16="http://schemas.microsoft.com/office/drawing/2014/main" id="{B47B797C-805E-A808-B71A-5A48301547C7}"/>
              </a:ext>
            </a:extLst>
          </p:cNvPr>
          <p:cNvSpPr>
            <a:spLocks noGrp="1"/>
          </p:cNvSpPr>
          <p:nvPr>
            <p:ph type="title"/>
          </p:nvPr>
        </p:nvSpPr>
        <p:spPr/>
        <p:txBody>
          <a:bodyPr/>
          <a:lstStyle/>
          <a:p>
            <a:r>
              <a:rPr lang="en-US" noProof="0" dirty="0"/>
              <a:t>Typical requirements categories</a:t>
            </a:r>
          </a:p>
        </p:txBody>
      </p:sp>
      <p:sp>
        <p:nvSpPr>
          <p:cNvPr id="3" name="Inhaltsplatzhalter 2">
            <a:extLst>
              <a:ext uri="{FF2B5EF4-FFF2-40B4-BE49-F238E27FC236}">
                <a16:creationId xmlns:a16="http://schemas.microsoft.com/office/drawing/2014/main" id="{47236A8F-49FA-A395-DCDB-05662C68E65E}"/>
              </a:ext>
            </a:extLst>
          </p:cNvPr>
          <p:cNvSpPr>
            <a:spLocks noGrp="1"/>
          </p:cNvSpPr>
          <p:nvPr>
            <p:ph idx="1"/>
          </p:nvPr>
        </p:nvSpPr>
        <p:spPr/>
        <p:txBody>
          <a:bodyPr/>
          <a:lstStyle/>
          <a:p>
            <a:r>
              <a:rPr lang="en-US" noProof="0" dirty="0"/>
              <a:t>Functional</a:t>
            </a:r>
          </a:p>
          <a:p>
            <a:r>
              <a:rPr lang="en-US" noProof="0" dirty="0"/>
              <a:t>Non-functional</a:t>
            </a:r>
          </a:p>
          <a:p>
            <a:r>
              <a:rPr lang="en-US" noProof="0" dirty="0"/>
              <a:t>Interface</a:t>
            </a:r>
          </a:p>
          <a:p>
            <a:r>
              <a:rPr lang="en-US" noProof="0" dirty="0"/>
              <a:t>Constraint</a:t>
            </a:r>
          </a:p>
          <a:p>
            <a:r>
              <a:rPr lang="en-US" noProof="0" dirty="0"/>
              <a:t>Environmental</a:t>
            </a:r>
          </a:p>
          <a:p>
            <a:r>
              <a:rPr lang="en-US" noProof="0" dirty="0"/>
              <a:t>Quality</a:t>
            </a:r>
          </a:p>
        </p:txBody>
      </p:sp>
      <p:sp>
        <p:nvSpPr>
          <p:cNvPr id="10" name="Textfeld 9">
            <a:extLst>
              <a:ext uri="{FF2B5EF4-FFF2-40B4-BE49-F238E27FC236}">
                <a16:creationId xmlns:a16="http://schemas.microsoft.com/office/drawing/2014/main" id="{8BB03F3B-278A-8728-0011-2FA59FC235EC}"/>
              </a:ext>
            </a:extLst>
          </p:cNvPr>
          <p:cNvSpPr txBox="1"/>
          <p:nvPr/>
        </p:nvSpPr>
        <p:spPr>
          <a:xfrm>
            <a:off x="9742290" y="6611778"/>
            <a:ext cx="2449710" cy="246221"/>
          </a:xfrm>
          <a:prstGeom prst="rect">
            <a:avLst/>
          </a:prstGeom>
          <a:noFill/>
        </p:spPr>
        <p:txBody>
          <a:bodyPr wrap="none" rtlCol="0">
            <a:spAutoFit/>
          </a:bodyPr>
          <a:lstStyle/>
          <a:p>
            <a:pPr algn="r"/>
            <a:r>
              <a:rPr lang="en-US" sz="1000" noProof="0" dirty="0">
                <a:solidFill>
                  <a:schemeClr val="bg1">
                    <a:lumMod val="95000"/>
                  </a:schemeClr>
                </a:solidFill>
              </a:rPr>
              <a:t>Image: </a:t>
            </a:r>
            <a:r>
              <a:rPr lang="en-US" sz="1000" noProof="0" dirty="0" err="1">
                <a:solidFill>
                  <a:schemeClr val="bg1">
                    <a:lumMod val="95000"/>
                  </a:schemeClr>
                </a:solidFill>
              </a:rPr>
              <a:t>Unsplash</a:t>
            </a:r>
            <a:r>
              <a:rPr lang="en-US" sz="1000" noProof="0" dirty="0">
                <a:solidFill>
                  <a:schemeClr val="bg1">
                    <a:lumMod val="95000"/>
                  </a:schemeClr>
                </a:solidFill>
              </a:rPr>
              <a:t> 2015 under CC0 1.0</a:t>
            </a:r>
          </a:p>
        </p:txBody>
      </p:sp>
    </p:spTree>
    <p:extLst>
      <p:ext uri="{BB962C8B-B14F-4D97-AF65-F5344CB8AC3E}">
        <p14:creationId xmlns:p14="http://schemas.microsoft.com/office/powerpoint/2010/main" val="3264284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3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3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300"/>
                                        <p:tgtEl>
                                          <p:spTgt spid="3">
                                            <p:txEl>
                                              <p:pRg st="2" end="2"/>
                                            </p:txEl>
                                          </p:spTgt>
                                        </p:tgtEl>
                                      </p:cBhvr>
                                    </p:animEffect>
                                  </p:childTnLst>
                                </p:cTn>
                              </p:par>
                            </p:childTnLst>
                          </p:cTn>
                        </p:par>
                        <p:par>
                          <p:cTn id="16" fill="hold">
                            <p:stCondLst>
                              <p:cond delay="300"/>
                            </p:stCondLst>
                            <p:childTnLst>
                              <p:par>
                                <p:cTn id="17" presetID="10" presetClass="entr" presetSubtype="0" fill="hold" grpId="0" nodeType="afterEffect">
                                  <p:stCondLst>
                                    <p:cond delay="30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fade">
                                      <p:cBhvr>
                                        <p:cTn id="19" dur="300"/>
                                        <p:tgtEl>
                                          <p:spTgt spid="3">
                                            <p:txEl>
                                              <p:pRg st="3" end="3"/>
                                            </p:txEl>
                                          </p:spTgt>
                                        </p:tgtEl>
                                      </p:cBhvr>
                                    </p:animEffect>
                                  </p:childTnLst>
                                </p:cTn>
                              </p:par>
                            </p:childTnLst>
                          </p:cTn>
                        </p:par>
                        <p:par>
                          <p:cTn id="20" fill="hold">
                            <p:stCondLst>
                              <p:cond delay="900"/>
                            </p:stCondLst>
                            <p:childTnLst>
                              <p:par>
                                <p:cTn id="21" presetID="10" presetClass="entr" presetSubtype="0" fill="hold" grpId="0" nodeType="afterEffect">
                                  <p:stCondLst>
                                    <p:cond delay="30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fade">
                                      <p:cBhvr>
                                        <p:cTn id="23" dur="300"/>
                                        <p:tgtEl>
                                          <p:spTgt spid="3">
                                            <p:txEl>
                                              <p:pRg st="4" end="4"/>
                                            </p:txEl>
                                          </p:spTgt>
                                        </p:tgtEl>
                                      </p:cBhvr>
                                    </p:animEffect>
                                  </p:childTnLst>
                                </p:cTn>
                              </p:par>
                            </p:childTnLst>
                          </p:cTn>
                        </p:par>
                        <p:par>
                          <p:cTn id="24" fill="hold">
                            <p:stCondLst>
                              <p:cond delay="1500"/>
                            </p:stCondLst>
                            <p:childTnLst>
                              <p:par>
                                <p:cTn id="25" presetID="10" presetClass="entr" presetSubtype="0" fill="hold" grpId="0" nodeType="afterEffect">
                                  <p:stCondLst>
                                    <p:cond delay="30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fade">
                                      <p:cBhvr>
                                        <p:cTn id="27" dur="3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A468E1-0FA2-A9A4-7CB5-C529A1DAEF26}"/>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281CF01C-C21D-54BF-C7B5-F76299DB3A67}"/>
              </a:ext>
            </a:extLst>
          </p:cNvPr>
          <p:cNvSpPr>
            <a:spLocks noGrp="1"/>
          </p:cNvSpPr>
          <p:nvPr>
            <p:ph type="title"/>
          </p:nvPr>
        </p:nvSpPr>
        <p:spPr/>
        <p:txBody>
          <a:bodyPr/>
          <a:lstStyle/>
          <a:p>
            <a:r>
              <a:rPr lang="en-US" noProof="0" dirty="0"/>
              <a:t>Specification templates</a:t>
            </a:r>
          </a:p>
        </p:txBody>
      </p:sp>
      <p:sp>
        <p:nvSpPr>
          <p:cNvPr id="3" name="Inhaltsplatzhalter 2">
            <a:extLst>
              <a:ext uri="{FF2B5EF4-FFF2-40B4-BE49-F238E27FC236}">
                <a16:creationId xmlns:a16="http://schemas.microsoft.com/office/drawing/2014/main" id="{FD48C126-F123-6965-E9CC-BF631054CADE}"/>
              </a:ext>
            </a:extLst>
          </p:cNvPr>
          <p:cNvSpPr>
            <a:spLocks noGrp="1"/>
          </p:cNvSpPr>
          <p:nvPr>
            <p:ph idx="1"/>
          </p:nvPr>
        </p:nvSpPr>
        <p:spPr>
          <a:xfrm>
            <a:off x="1154954" y="2603500"/>
            <a:ext cx="10258113" cy="3416300"/>
          </a:xfrm>
        </p:spPr>
        <p:txBody>
          <a:bodyPr numCol="2">
            <a:normAutofit fontScale="55000" lnSpcReduction="20000"/>
          </a:bodyPr>
          <a:lstStyle/>
          <a:p>
            <a:pPr marL="0" indent="0">
              <a:buNone/>
            </a:pPr>
            <a:r>
              <a:rPr lang="en-US" b="1" noProof="0" dirty="0"/>
              <a:t>ISO 29148</a:t>
            </a:r>
            <a:r>
              <a:rPr lang="en-US" noProof="0" dirty="0"/>
              <a:t> Section 9.4 System requirements (</a:t>
            </a:r>
            <a:r>
              <a:rPr lang="en-US" noProof="0" dirty="0" err="1"/>
              <a:t>SyRS</a:t>
            </a:r>
            <a:r>
              <a:rPr lang="en-US" noProof="0" dirty="0"/>
              <a:t>) document</a:t>
            </a:r>
          </a:p>
          <a:p>
            <a:pPr marL="400050">
              <a:buFont typeface="+mj-lt"/>
              <a:buAutoNum type="arabicPeriod"/>
            </a:pPr>
            <a:r>
              <a:rPr lang="en-US" noProof="0" dirty="0"/>
              <a:t>System purpose</a:t>
            </a:r>
          </a:p>
          <a:p>
            <a:pPr marL="400050">
              <a:buFont typeface="+mj-lt"/>
              <a:buAutoNum type="arabicPeriod"/>
            </a:pPr>
            <a:r>
              <a:rPr lang="en-US" noProof="0" dirty="0"/>
              <a:t>System scope</a:t>
            </a:r>
          </a:p>
          <a:p>
            <a:pPr marL="400050">
              <a:buFont typeface="+mj-lt"/>
              <a:buAutoNum type="arabicPeriod"/>
            </a:pPr>
            <a:r>
              <a:rPr lang="en-US" noProof="0" dirty="0"/>
              <a:t>System overview</a:t>
            </a:r>
          </a:p>
          <a:p>
            <a:pPr marL="400050" lvl="1" indent="-214313">
              <a:buFont typeface="+mj-lt"/>
              <a:buAutoNum type="arabicPeriod"/>
            </a:pPr>
            <a:r>
              <a:rPr lang="en-US" noProof="0" dirty="0"/>
              <a:t>System context</a:t>
            </a:r>
          </a:p>
          <a:p>
            <a:pPr marL="400050" lvl="1" indent="-214313">
              <a:buFont typeface="+mj-lt"/>
              <a:buAutoNum type="arabicPeriod"/>
            </a:pPr>
            <a:r>
              <a:rPr lang="en-US" noProof="0" dirty="0"/>
              <a:t>System functions</a:t>
            </a:r>
          </a:p>
          <a:p>
            <a:pPr marL="400050" lvl="1" indent="-214313">
              <a:buFont typeface="+mj-lt"/>
              <a:buAutoNum type="arabicPeriod"/>
            </a:pPr>
            <a:r>
              <a:rPr lang="en-US" noProof="0" dirty="0"/>
              <a:t>User characteristics</a:t>
            </a:r>
          </a:p>
          <a:p>
            <a:pPr marL="400050">
              <a:buFont typeface="+mj-lt"/>
              <a:buAutoNum type="arabicPeriod"/>
            </a:pPr>
            <a:r>
              <a:rPr lang="en-US" noProof="0" dirty="0"/>
              <a:t>Functional requirements</a:t>
            </a:r>
          </a:p>
          <a:p>
            <a:pPr marL="400050">
              <a:buFont typeface="+mj-lt"/>
              <a:buAutoNum type="arabicPeriod"/>
            </a:pPr>
            <a:r>
              <a:rPr lang="en-US" noProof="0" dirty="0"/>
              <a:t>Usability requirements</a:t>
            </a:r>
          </a:p>
          <a:p>
            <a:pPr marL="400050">
              <a:buFont typeface="+mj-lt"/>
              <a:buAutoNum type="arabicPeriod"/>
            </a:pPr>
            <a:r>
              <a:rPr lang="en-US" noProof="0" dirty="0"/>
              <a:t>Performance requirements</a:t>
            </a:r>
          </a:p>
          <a:p>
            <a:pPr marL="400050">
              <a:buFont typeface="+mj-lt"/>
              <a:buAutoNum type="arabicPeriod"/>
            </a:pPr>
            <a:r>
              <a:rPr lang="en-US" noProof="0" dirty="0"/>
              <a:t>System interfaces</a:t>
            </a:r>
          </a:p>
          <a:p>
            <a:pPr marL="400050">
              <a:buFont typeface="+mj-lt"/>
              <a:buAutoNum type="arabicPeriod"/>
            </a:pPr>
            <a:r>
              <a:rPr lang="en-US" noProof="0" dirty="0"/>
              <a:t>System operations</a:t>
            </a:r>
          </a:p>
          <a:p>
            <a:pPr marL="400050" lvl="1" indent="-214313">
              <a:buFont typeface="+mj-lt"/>
              <a:buAutoNum type="arabicPeriod"/>
            </a:pPr>
            <a:r>
              <a:rPr lang="en-US" noProof="0" dirty="0"/>
              <a:t>Human system integration requirements</a:t>
            </a:r>
          </a:p>
          <a:p>
            <a:pPr marL="400050" lvl="1" indent="-214313">
              <a:buFont typeface="+mj-lt"/>
              <a:buAutoNum type="arabicPeriod"/>
            </a:pPr>
            <a:r>
              <a:rPr lang="en-US" noProof="0" dirty="0"/>
              <a:t>Maintainability</a:t>
            </a:r>
          </a:p>
          <a:p>
            <a:pPr marL="400050" lvl="1" indent="-342900">
              <a:buFont typeface="+mj-lt"/>
              <a:buAutoNum type="arabicPeriod"/>
            </a:pPr>
            <a:endParaRPr lang="en-US" noProof="0" dirty="0"/>
          </a:p>
          <a:p>
            <a:pPr marL="400050" lvl="1" indent="-342900">
              <a:buFont typeface="+mj-lt"/>
              <a:buAutoNum type="arabicPeriod"/>
            </a:pPr>
            <a:r>
              <a:rPr lang="en-US" noProof="0" dirty="0"/>
              <a:t>Reliability</a:t>
            </a:r>
          </a:p>
          <a:p>
            <a:pPr marL="400050">
              <a:buFont typeface="+mj-lt"/>
              <a:buAutoNum type="arabicPeriod"/>
            </a:pPr>
            <a:r>
              <a:rPr lang="en-US" noProof="0" dirty="0"/>
              <a:t>System modes and states</a:t>
            </a:r>
          </a:p>
          <a:p>
            <a:pPr marL="400050">
              <a:buFont typeface="+mj-lt"/>
              <a:buAutoNum type="arabicPeriod"/>
            </a:pPr>
            <a:r>
              <a:rPr lang="en-US" noProof="0" dirty="0"/>
              <a:t>Physical characteristics</a:t>
            </a:r>
          </a:p>
          <a:p>
            <a:pPr marL="400050" lvl="1" indent="-214313">
              <a:buFont typeface="+mj-lt"/>
              <a:buAutoNum type="arabicPeriod"/>
            </a:pPr>
            <a:r>
              <a:rPr lang="en-US" noProof="0" dirty="0"/>
              <a:t>Physical requirements</a:t>
            </a:r>
          </a:p>
          <a:p>
            <a:pPr marL="400050" lvl="1" indent="-214313">
              <a:buFont typeface="+mj-lt"/>
              <a:buAutoNum type="arabicPeriod"/>
            </a:pPr>
            <a:r>
              <a:rPr lang="en-US" noProof="0" dirty="0"/>
              <a:t>Adaptability requirements</a:t>
            </a:r>
          </a:p>
          <a:p>
            <a:pPr marL="400050">
              <a:buFont typeface="+mj-lt"/>
              <a:buAutoNum type="arabicPeriod"/>
            </a:pPr>
            <a:r>
              <a:rPr lang="en-US" noProof="0" dirty="0"/>
              <a:t>Environmental requirements</a:t>
            </a:r>
          </a:p>
          <a:p>
            <a:pPr marL="400050">
              <a:buFont typeface="+mj-lt"/>
              <a:buAutoNum type="arabicPeriod"/>
            </a:pPr>
            <a:r>
              <a:rPr lang="en-US" noProof="0" dirty="0"/>
              <a:t>System security</a:t>
            </a:r>
          </a:p>
          <a:p>
            <a:pPr marL="400050">
              <a:buFont typeface="+mj-lt"/>
              <a:buAutoNum type="arabicPeriod"/>
            </a:pPr>
            <a:r>
              <a:rPr lang="en-US" noProof="0" dirty="0"/>
              <a:t>Information management</a:t>
            </a:r>
          </a:p>
          <a:p>
            <a:pPr marL="400050">
              <a:buFont typeface="+mj-lt"/>
              <a:buAutoNum type="arabicPeriod"/>
            </a:pPr>
            <a:r>
              <a:rPr lang="en-US" noProof="0" dirty="0"/>
              <a:t>Policies and regulations</a:t>
            </a:r>
          </a:p>
          <a:p>
            <a:pPr marL="400050">
              <a:buFont typeface="+mj-lt"/>
              <a:buAutoNum type="arabicPeriod"/>
            </a:pPr>
            <a:r>
              <a:rPr lang="en-US" noProof="0" dirty="0"/>
              <a:t>System life cycle sustainment</a:t>
            </a:r>
          </a:p>
          <a:p>
            <a:pPr marL="400050">
              <a:buFont typeface="+mj-lt"/>
              <a:buAutoNum type="arabicPeriod"/>
            </a:pPr>
            <a:r>
              <a:rPr lang="en-US" noProof="0" dirty="0"/>
              <a:t>Packaging, handling, shipping and transportation</a:t>
            </a:r>
          </a:p>
          <a:p>
            <a:pPr marL="400050">
              <a:buFont typeface="+mj-lt"/>
              <a:buAutoNum type="arabicPeriod"/>
            </a:pPr>
            <a:r>
              <a:rPr lang="en-US" noProof="0" dirty="0"/>
              <a:t>Verification</a:t>
            </a:r>
          </a:p>
          <a:p>
            <a:pPr marL="400050">
              <a:buFont typeface="+mj-lt"/>
              <a:buAutoNum type="arabicPeriod"/>
            </a:pPr>
            <a:r>
              <a:rPr lang="en-US" noProof="0" dirty="0"/>
              <a:t>Assumptions and dependencies</a:t>
            </a:r>
          </a:p>
        </p:txBody>
      </p:sp>
      <p:sp>
        <p:nvSpPr>
          <p:cNvPr id="5" name="Pfeil: nach links 4">
            <a:extLst>
              <a:ext uri="{FF2B5EF4-FFF2-40B4-BE49-F238E27FC236}">
                <a16:creationId xmlns:a16="http://schemas.microsoft.com/office/drawing/2014/main" id="{0C3112B1-0DB7-69B7-CF54-07B5F3AFC651}"/>
              </a:ext>
            </a:extLst>
          </p:cNvPr>
          <p:cNvSpPr/>
          <p:nvPr/>
        </p:nvSpPr>
        <p:spPr>
          <a:xfrm>
            <a:off x="3369733" y="4230359"/>
            <a:ext cx="2726267" cy="339572"/>
          </a:xfrm>
          <a:prstGeom prst="leftArrow">
            <a:avLst>
              <a:gd name="adj1" fmla="val 100000"/>
              <a:gd name="adj2" fmla="val 50000"/>
            </a:avLst>
          </a:prstGeom>
          <a:solidFill>
            <a:schemeClr val="accent2"/>
          </a:solidFill>
          <a:ln>
            <a:gradFill>
              <a:gsLst>
                <a:gs pos="0">
                  <a:schemeClr val="accent1">
                    <a:lumMod val="5000"/>
                    <a:lumOff val="95000"/>
                  </a:schemeClr>
                </a:gs>
                <a:gs pos="35000">
                  <a:schemeClr val="accent1"/>
                </a:gs>
                <a:gs pos="70000">
                  <a:schemeClr val="accent1"/>
                </a:gs>
                <a:gs pos="100000">
                  <a:schemeClr val="tx2">
                    <a:lumMod val="50000"/>
                  </a:schemeClr>
                </a:gs>
              </a:gsLst>
              <a:lin ang="5340000" scaled="0"/>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noProof="0" dirty="0"/>
              <a:t>Functional</a:t>
            </a:r>
          </a:p>
        </p:txBody>
      </p:sp>
      <p:sp>
        <p:nvSpPr>
          <p:cNvPr id="6" name="Pfeil: nach links 5">
            <a:extLst>
              <a:ext uri="{FF2B5EF4-FFF2-40B4-BE49-F238E27FC236}">
                <a16:creationId xmlns:a16="http://schemas.microsoft.com/office/drawing/2014/main" id="{5EC97B34-5A93-3261-5466-AB107AEF2B9C}"/>
              </a:ext>
            </a:extLst>
          </p:cNvPr>
          <p:cNvSpPr/>
          <p:nvPr/>
        </p:nvSpPr>
        <p:spPr>
          <a:xfrm>
            <a:off x="3371410" y="4975608"/>
            <a:ext cx="2726267" cy="339572"/>
          </a:xfrm>
          <a:prstGeom prst="leftArrow">
            <a:avLst>
              <a:gd name="adj1" fmla="val 100000"/>
              <a:gd name="adj2" fmla="val 50000"/>
            </a:avLst>
          </a:prstGeom>
          <a:solidFill>
            <a:schemeClr val="accent2"/>
          </a:solidFill>
          <a:ln>
            <a:gradFill>
              <a:gsLst>
                <a:gs pos="0">
                  <a:schemeClr val="accent1">
                    <a:lumMod val="5000"/>
                    <a:lumOff val="95000"/>
                  </a:schemeClr>
                </a:gs>
                <a:gs pos="35000">
                  <a:schemeClr val="accent1"/>
                </a:gs>
                <a:gs pos="70000">
                  <a:schemeClr val="accent1"/>
                </a:gs>
                <a:gs pos="100000">
                  <a:schemeClr val="tx2">
                    <a:lumMod val="50000"/>
                  </a:schemeClr>
                </a:gs>
              </a:gsLst>
              <a:lin ang="5340000" scaled="0"/>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noProof="0" dirty="0"/>
              <a:t>Interface</a:t>
            </a:r>
          </a:p>
        </p:txBody>
      </p:sp>
      <p:sp>
        <p:nvSpPr>
          <p:cNvPr id="7" name="Pfeil: nach links 6">
            <a:extLst>
              <a:ext uri="{FF2B5EF4-FFF2-40B4-BE49-F238E27FC236}">
                <a16:creationId xmlns:a16="http://schemas.microsoft.com/office/drawing/2014/main" id="{B24C1B17-163C-77CD-34DE-1ABD0358633D}"/>
              </a:ext>
            </a:extLst>
          </p:cNvPr>
          <p:cNvSpPr/>
          <p:nvPr/>
        </p:nvSpPr>
        <p:spPr>
          <a:xfrm>
            <a:off x="8553233" y="3953258"/>
            <a:ext cx="2726267" cy="339572"/>
          </a:xfrm>
          <a:prstGeom prst="leftArrow">
            <a:avLst>
              <a:gd name="adj1" fmla="val 100000"/>
              <a:gd name="adj2" fmla="val 50000"/>
            </a:avLst>
          </a:prstGeom>
          <a:solidFill>
            <a:schemeClr val="accent2"/>
          </a:solidFill>
          <a:ln>
            <a:gradFill>
              <a:gsLst>
                <a:gs pos="0">
                  <a:schemeClr val="accent1">
                    <a:lumMod val="5000"/>
                    <a:lumOff val="95000"/>
                  </a:schemeClr>
                </a:gs>
                <a:gs pos="35000">
                  <a:schemeClr val="accent1"/>
                </a:gs>
                <a:gs pos="70000">
                  <a:schemeClr val="accent1"/>
                </a:gs>
                <a:gs pos="100000">
                  <a:schemeClr val="tx2">
                    <a:lumMod val="50000"/>
                  </a:schemeClr>
                </a:gs>
              </a:gsLst>
              <a:lin ang="5340000" scaled="0"/>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noProof="0" dirty="0"/>
              <a:t>Environmental</a:t>
            </a:r>
          </a:p>
        </p:txBody>
      </p:sp>
      <p:sp>
        <p:nvSpPr>
          <p:cNvPr id="8" name="Rechteck 7">
            <a:extLst>
              <a:ext uri="{FF2B5EF4-FFF2-40B4-BE49-F238E27FC236}">
                <a16:creationId xmlns:a16="http://schemas.microsoft.com/office/drawing/2014/main" id="{222FF21F-0AC6-C6DF-6C23-AB7AAF6DB3A8}"/>
              </a:ext>
            </a:extLst>
          </p:cNvPr>
          <p:cNvSpPr/>
          <p:nvPr/>
        </p:nvSpPr>
        <p:spPr>
          <a:xfrm>
            <a:off x="0" y="6196790"/>
            <a:ext cx="12192000" cy="66121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noProof="0" dirty="0"/>
              <a:t>The template structure provides requirement categories</a:t>
            </a:r>
          </a:p>
        </p:txBody>
      </p:sp>
    </p:spTree>
    <p:extLst>
      <p:ext uri="{BB962C8B-B14F-4D97-AF65-F5344CB8AC3E}">
        <p14:creationId xmlns:p14="http://schemas.microsoft.com/office/powerpoint/2010/main" val="10757887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3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300"/>
                                        <p:tgtEl>
                                          <p:spTgt spid="3">
                                            <p:txEl>
                                              <p:pRg st="1" end="1"/>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300"/>
                                        <p:tgtEl>
                                          <p:spTgt spid="3">
                                            <p:txEl>
                                              <p:pRg st="2" end="2"/>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fade">
                                      <p:cBhvr>
                                        <p:cTn id="18" dur="300"/>
                                        <p:tgtEl>
                                          <p:spTgt spid="3">
                                            <p:txEl>
                                              <p:pRg st="3" end="3"/>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300"/>
                                        <p:tgtEl>
                                          <p:spTgt spid="3">
                                            <p:txEl>
                                              <p:pRg st="4" end="4"/>
                                            </p:tx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3">
                                            <p:txEl>
                                              <p:pRg st="5" end="5"/>
                                            </p:txEl>
                                          </p:spTgt>
                                        </p:tgtEl>
                                        <p:attrNameLst>
                                          <p:attrName>style.visibility</p:attrName>
                                        </p:attrNameLst>
                                      </p:cBhvr>
                                      <p:to>
                                        <p:strVal val="visible"/>
                                      </p:to>
                                    </p:set>
                                    <p:animEffect transition="in" filter="fade">
                                      <p:cBhvr>
                                        <p:cTn id="24" dur="300"/>
                                        <p:tgtEl>
                                          <p:spTgt spid="3">
                                            <p:txEl>
                                              <p:pRg st="5" end="5"/>
                                            </p:txEl>
                                          </p:spTgt>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fade">
                                      <p:cBhvr>
                                        <p:cTn id="27" dur="300"/>
                                        <p:tgtEl>
                                          <p:spTgt spid="3">
                                            <p:txEl>
                                              <p:pRg st="6" end="6"/>
                                            </p:txEl>
                                          </p:spTgt>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3">
                                            <p:txEl>
                                              <p:pRg st="7" end="7"/>
                                            </p:txEl>
                                          </p:spTgt>
                                        </p:tgtEl>
                                        <p:attrNameLst>
                                          <p:attrName>style.visibility</p:attrName>
                                        </p:attrNameLst>
                                      </p:cBhvr>
                                      <p:to>
                                        <p:strVal val="visible"/>
                                      </p:to>
                                    </p:set>
                                    <p:animEffect transition="in" filter="fade">
                                      <p:cBhvr>
                                        <p:cTn id="30" dur="300"/>
                                        <p:tgtEl>
                                          <p:spTgt spid="3">
                                            <p:txEl>
                                              <p:pRg st="7" end="7"/>
                                            </p:txEl>
                                          </p:spTgt>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3">
                                            <p:txEl>
                                              <p:pRg st="8" end="8"/>
                                            </p:txEl>
                                          </p:spTgt>
                                        </p:tgtEl>
                                        <p:attrNameLst>
                                          <p:attrName>style.visibility</p:attrName>
                                        </p:attrNameLst>
                                      </p:cBhvr>
                                      <p:to>
                                        <p:strVal val="visible"/>
                                      </p:to>
                                    </p:set>
                                    <p:animEffect transition="in" filter="fade">
                                      <p:cBhvr>
                                        <p:cTn id="33" dur="300"/>
                                        <p:tgtEl>
                                          <p:spTgt spid="3">
                                            <p:txEl>
                                              <p:pRg st="8" end="8"/>
                                            </p:txEl>
                                          </p:spTgt>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3">
                                            <p:txEl>
                                              <p:pRg st="9" end="9"/>
                                            </p:txEl>
                                          </p:spTgt>
                                        </p:tgtEl>
                                        <p:attrNameLst>
                                          <p:attrName>style.visibility</p:attrName>
                                        </p:attrNameLst>
                                      </p:cBhvr>
                                      <p:to>
                                        <p:strVal val="visible"/>
                                      </p:to>
                                    </p:set>
                                    <p:animEffect transition="in" filter="fade">
                                      <p:cBhvr>
                                        <p:cTn id="36" dur="300"/>
                                        <p:tgtEl>
                                          <p:spTgt spid="3">
                                            <p:txEl>
                                              <p:pRg st="9" end="9"/>
                                            </p:txEl>
                                          </p:spTgt>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animEffect transition="in" filter="fade">
                                      <p:cBhvr>
                                        <p:cTn id="39" dur="300"/>
                                        <p:tgtEl>
                                          <p:spTgt spid="3">
                                            <p:txEl>
                                              <p:pRg st="10" end="10"/>
                                            </p:txEl>
                                          </p:spTgt>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3">
                                            <p:txEl>
                                              <p:pRg st="11" end="11"/>
                                            </p:txEl>
                                          </p:spTgt>
                                        </p:tgtEl>
                                        <p:attrNameLst>
                                          <p:attrName>style.visibility</p:attrName>
                                        </p:attrNameLst>
                                      </p:cBhvr>
                                      <p:to>
                                        <p:strVal val="visible"/>
                                      </p:to>
                                    </p:set>
                                    <p:animEffect transition="in" filter="fade">
                                      <p:cBhvr>
                                        <p:cTn id="42" dur="300"/>
                                        <p:tgtEl>
                                          <p:spTgt spid="3">
                                            <p:txEl>
                                              <p:pRg st="11" end="11"/>
                                            </p:txEl>
                                          </p:spTgt>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3">
                                            <p:txEl>
                                              <p:pRg st="12" end="12"/>
                                            </p:txEl>
                                          </p:spTgt>
                                        </p:tgtEl>
                                        <p:attrNameLst>
                                          <p:attrName>style.visibility</p:attrName>
                                        </p:attrNameLst>
                                      </p:cBhvr>
                                      <p:to>
                                        <p:strVal val="visible"/>
                                      </p:to>
                                    </p:set>
                                    <p:animEffect transition="in" filter="fade">
                                      <p:cBhvr>
                                        <p:cTn id="45" dur="300"/>
                                        <p:tgtEl>
                                          <p:spTgt spid="3">
                                            <p:txEl>
                                              <p:pRg st="12" end="12"/>
                                            </p:txEl>
                                          </p:spTgt>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3">
                                            <p:txEl>
                                              <p:pRg st="13" end="13"/>
                                            </p:txEl>
                                          </p:spTgt>
                                        </p:tgtEl>
                                        <p:attrNameLst>
                                          <p:attrName>style.visibility</p:attrName>
                                        </p:attrNameLst>
                                      </p:cBhvr>
                                      <p:to>
                                        <p:strVal val="visible"/>
                                      </p:to>
                                    </p:set>
                                    <p:animEffect transition="in" filter="fade">
                                      <p:cBhvr>
                                        <p:cTn id="48" dur="300"/>
                                        <p:tgtEl>
                                          <p:spTgt spid="3">
                                            <p:txEl>
                                              <p:pRg st="13" end="13"/>
                                            </p:txEl>
                                          </p:spTgt>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3">
                                            <p:txEl>
                                              <p:pRg st="15" end="15"/>
                                            </p:txEl>
                                          </p:spTgt>
                                        </p:tgtEl>
                                        <p:attrNameLst>
                                          <p:attrName>style.visibility</p:attrName>
                                        </p:attrNameLst>
                                      </p:cBhvr>
                                      <p:to>
                                        <p:strVal val="visible"/>
                                      </p:to>
                                    </p:set>
                                    <p:animEffect transition="in" filter="fade">
                                      <p:cBhvr>
                                        <p:cTn id="51" dur="300"/>
                                        <p:tgtEl>
                                          <p:spTgt spid="3">
                                            <p:txEl>
                                              <p:pRg st="15" end="15"/>
                                            </p:txEl>
                                          </p:spTgt>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3">
                                            <p:txEl>
                                              <p:pRg st="16" end="16"/>
                                            </p:txEl>
                                          </p:spTgt>
                                        </p:tgtEl>
                                        <p:attrNameLst>
                                          <p:attrName>style.visibility</p:attrName>
                                        </p:attrNameLst>
                                      </p:cBhvr>
                                      <p:to>
                                        <p:strVal val="visible"/>
                                      </p:to>
                                    </p:set>
                                    <p:animEffect transition="in" filter="fade">
                                      <p:cBhvr>
                                        <p:cTn id="54" dur="300"/>
                                        <p:tgtEl>
                                          <p:spTgt spid="3">
                                            <p:txEl>
                                              <p:pRg st="16" end="16"/>
                                            </p:txEl>
                                          </p:spTgt>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3">
                                            <p:txEl>
                                              <p:pRg st="17" end="17"/>
                                            </p:txEl>
                                          </p:spTgt>
                                        </p:tgtEl>
                                        <p:attrNameLst>
                                          <p:attrName>style.visibility</p:attrName>
                                        </p:attrNameLst>
                                      </p:cBhvr>
                                      <p:to>
                                        <p:strVal val="visible"/>
                                      </p:to>
                                    </p:set>
                                    <p:animEffect transition="in" filter="fade">
                                      <p:cBhvr>
                                        <p:cTn id="57" dur="300"/>
                                        <p:tgtEl>
                                          <p:spTgt spid="3">
                                            <p:txEl>
                                              <p:pRg st="17" end="17"/>
                                            </p:txEl>
                                          </p:spTgt>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3">
                                            <p:txEl>
                                              <p:pRg st="18" end="18"/>
                                            </p:txEl>
                                          </p:spTgt>
                                        </p:tgtEl>
                                        <p:attrNameLst>
                                          <p:attrName>style.visibility</p:attrName>
                                        </p:attrNameLst>
                                      </p:cBhvr>
                                      <p:to>
                                        <p:strVal val="visible"/>
                                      </p:to>
                                    </p:set>
                                    <p:animEffect transition="in" filter="fade">
                                      <p:cBhvr>
                                        <p:cTn id="60" dur="300"/>
                                        <p:tgtEl>
                                          <p:spTgt spid="3">
                                            <p:txEl>
                                              <p:pRg st="18" end="18"/>
                                            </p:txEl>
                                          </p:spTgt>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3">
                                            <p:txEl>
                                              <p:pRg st="19" end="19"/>
                                            </p:txEl>
                                          </p:spTgt>
                                        </p:tgtEl>
                                        <p:attrNameLst>
                                          <p:attrName>style.visibility</p:attrName>
                                        </p:attrNameLst>
                                      </p:cBhvr>
                                      <p:to>
                                        <p:strVal val="visible"/>
                                      </p:to>
                                    </p:set>
                                    <p:animEffect transition="in" filter="fade">
                                      <p:cBhvr>
                                        <p:cTn id="63" dur="300"/>
                                        <p:tgtEl>
                                          <p:spTgt spid="3">
                                            <p:txEl>
                                              <p:pRg st="19" end="19"/>
                                            </p:txEl>
                                          </p:spTgt>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3">
                                            <p:txEl>
                                              <p:pRg st="20" end="20"/>
                                            </p:txEl>
                                          </p:spTgt>
                                        </p:tgtEl>
                                        <p:attrNameLst>
                                          <p:attrName>style.visibility</p:attrName>
                                        </p:attrNameLst>
                                      </p:cBhvr>
                                      <p:to>
                                        <p:strVal val="visible"/>
                                      </p:to>
                                    </p:set>
                                    <p:animEffect transition="in" filter="fade">
                                      <p:cBhvr>
                                        <p:cTn id="66" dur="300"/>
                                        <p:tgtEl>
                                          <p:spTgt spid="3">
                                            <p:txEl>
                                              <p:pRg st="20" end="20"/>
                                            </p:txEl>
                                          </p:spTgt>
                                        </p:tgtEl>
                                      </p:cBhvr>
                                    </p:animEffect>
                                  </p:childTnLst>
                                </p:cTn>
                              </p:par>
                              <p:par>
                                <p:cTn id="67" presetID="10" presetClass="entr" presetSubtype="0" fill="hold" grpId="0" nodeType="withEffect">
                                  <p:stCondLst>
                                    <p:cond delay="0"/>
                                  </p:stCondLst>
                                  <p:childTnLst>
                                    <p:set>
                                      <p:cBhvr>
                                        <p:cTn id="68" dur="1" fill="hold">
                                          <p:stCondLst>
                                            <p:cond delay="0"/>
                                          </p:stCondLst>
                                        </p:cTn>
                                        <p:tgtEl>
                                          <p:spTgt spid="3">
                                            <p:txEl>
                                              <p:pRg st="21" end="21"/>
                                            </p:txEl>
                                          </p:spTgt>
                                        </p:tgtEl>
                                        <p:attrNameLst>
                                          <p:attrName>style.visibility</p:attrName>
                                        </p:attrNameLst>
                                      </p:cBhvr>
                                      <p:to>
                                        <p:strVal val="visible"/>
                                      </p:to>
                                    </p:set>
                                    <p:animEffect transition="in" filter="fade">
                                      <p:cBhvr>
                                        <p:cTn id="69" dur="300"/>
                                        <p:tgtEl>
                                          <p:spTgt spid="3">
                                            <p:txEl>
                                              <p:pRg st="21" end="21"/>
                                            </p:txEl>
                                          </p:spTgt>
                                        </p:tgtEl>
                                      </p:cBhvr>
                                    </p:animEffect>
                                  </p:childTnLst>
                                </p:cTn>
                              </p:par>
                              <p:par>
                                <p:cTn id="70" presetID="10" presetClass="entr" presetSubtype="0" fill="hold" grpId="0" nodeType="withEffect">
                                  <p:stCondLst>
                                    <p:cond delay="0"/>
                                  </p:stCondLst>
                                  <p:childTnLst>
                                    <p:set>
                                      <p:cBhvr>
                                        <p:cTn id="71" dur="1" fill="hold">
                                          <p:stCondLst>
                                            <p:cond delay="0"/>
                                          </p:stCondLst>
                                        </p:cTn>
                                        <p:tgtEl>
                                          <p:spTgt spid="3">
                                            <p:txEl>
                                              <p:pRg st="22" end="22"/>
                                            </p:txEl>
                                          </p:spTgt>
                                        </p:tgtEl>
                                        <p:attrNameLst>
                                          <p:attrName>style.visibility</p:attrName>
                                        </p:attrNameLst>
                                      </p:cBhvr>
                                      <p:to>
                                        <p:strVal val="visible"/>
                                      </p:to>
                                    </p:set>
                                    <p:animEffect transition="in" filter="fade">
                                      <p:cBhvr>
                                        <p:cTn id="72" dur="300"/>
                                        <p:tgtEl>
                                          <p:spTgt spid="3">
                                            <p:txEl>
                                              <p:pRg st="22" end="22"/>
                                            </p:txEl>
                                          </p:spTgt>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3">
                                            <p:txEl>
                                              <p:pRg st="23" end="23"/>
                                            </p:txEl>
                                          </p:spTgt>
                                        </p:tgtEl>
                                        <p:attrNameLst>
                                          <p:attrName>style.visibility</p:attrName>
                                        </p:attrNameLst>
                                      </p:cBhvr>
                                      <p:to>
                                        <p:strVal val="visible"/>
                                      </p:to>
                                    </p:set>
                                    <p:animEffect transition="in" filter="fade">
                                      <p:cBhvr>
                                        <p:cTn id="75" dur="300"/>
                                        <p:tgtEl>
                                          <p:spTgt spid="3">
                                            <p:txEl>
                                              <p:pRg st="23" end="23"/>
                                            </p:txEl>
                                          </p:spTgt>
                                        </p:tgtEl>
                                      </p:cBhvr>
                                    </p:animEffect>
                                  </p:childTnLst>
                                </p:cTn>
                              </p:par>
                              <p:par>
                                <p:cTn id="76" presetID="10" presetClass="entr" presetSubtype="0" fill="hold" grpId="0" nodeType="withEffect">
                                  <p:stCondLst>
                                    <p:cond delay="0"/>
                                  </p:stCondLst>
                                  <p:childTnLst>
                                    <p:set>
                                      <p:cBhvr>
                                        <p:cTn id="77" dur="1" fill="hold">
                                          <p:stCondLst>
                                            <p:cond delay="0"/>
                                          </p:stCondLst>
                                        </p:cTn>
                                        <p:tgtEl>
                                          <p:spTgt spid="3">
                                            <p:txEl>
                                              <p:pRg st="24" end="24"/>
                                            </p:txEl>
                                          </p:spTgt>
                                        </p:tgtEl>
                                        <p:attrNameLst>
                                          <p:attrName>style.visibility</p:attrName>
                                        </p:attrNameLst>
                                      </p:cBhvr>
                                      <p:to>
                                        <p:strVal val="visible"/>
                                      </p:to>
                                    </p:set>
                                    <p:animEffect transition="in" filter="fade">
                                      <p:cBhvr>
                                        <p:cTn id="78" dur="300"/>
                                        <p:tgtEl>
                                          <p:spTgt spid="3">
                                            <p:txEl>
                                              <p:pRg st="24" end="24"/>
                                            </p:txEl>
                                          </p:spTgt>
                                        </p:tgtEl>
                                      </p:cBhvr>
                                    </p:animEffect>
                                  </p:childTnLst>
                                </p:cTn>
                              </p:par>
                              <p:par>
                                <p:cTn id="79" presetID="10" presetClass="entr" presetSubtype="0" fill="hold" grpId="0" nodeType="withEffect">
                                  <p:stCondLst>
                                    <p:cond delay="0"/>
                                  </p:stCondLst>
                                  <p:childTnLst>
                                    <p:set>
                                      <p:cBhvr>
                                        <p:cTn id="80" dur="1" fill="hold">
                                          <p:stCondLst>
                                            <p:cond delay="0"/>
                                          </p:stCondLst>
                                        </p:cTn>
                                        <p:tgtEl>
                                          <p:spTgt spid="3">
                                            <p:txEl>
                                              <p:pRg st="25" end="25"/>
                                            </p:txEl>
                                          </p:spTgt>
                                        </p:tgtEl>
                                        <p:attrNameLst>
                                          <p:attrName>style.visibility</p:attrName>
                                        </p:attrNameLst>
                                      </p:cBhvr>
                                      <p:to>
                                        <p:strVal val="visible"/>
                                      </p:to>
                                    </p:set>
                                    <p:animEffect transition="in" filter="fade">
                                      <p:cBhvr>
                                        <p:cTn id="81" dur="300"/>
                                        <p:tgtEl>
                                          <p:spTgt spid="3">
                                            <p:txEl>
                                              <p:pRg st="25" end="25"/>
                                            </p:txEl>
                                          </p:spTgt>
                                        </p:tgtEl>
                                      </p:cBhvr>
                                    </p:animEffect>
                                  </p:childTnLst>
                                </p:cTn>
                              </p:par>
                              <p:par>
                                <p:cTn id="82" presetID="10" presetClass="entr" presetSubtype="0" fill="hold" grpId="0" nodeType="withEffect">
                                  <p:stCondLst>
                                    <p:cond delay="0"/>
                                  </p:stCondLst>
                                  <p:childTnLst>
                                    <p:set>
                                      <p:cBhvr>
                                        <p:cTn id="83" dur="1" fill="hold">
                                          <p:stCondLst>
                                            <p:cond delay="0"/>
                                          </p:stCondLst>
                                        </p:cTn>
                                        <p:tgtEl>
                                          <p:spTgt spid="3">
                                            <p:txEl>
                                              <p:pRg st="26" end="26"/>
                                            </p:txEl>
                                          </p:spTgt>
                                        </p:tgtEl>
                                        <p:attrNameLst>
                                          <p:attrName>style.visibility</p:attrName>
                                        </p:attrNameLst>
                                      </p:cBhvr>
                                      <p:to>
                                        <p:strVal val="visible"/>
                                      </p:to>
                                    </p:set>
                                    <p:animEffect transition="in" filter="fade">
                                      <p:cBhvr>
                                        <p:cTn id="84" dur="300"/>
                                        <p:tgtEl>
                                          <p:spTgt spid="3">
                                            <p:txEl>
                                              <p:pRg st="26" end="26"/>
                                            </p:txEl>
                                          </p:spTgt>
                                        </p:tgtEl>
                                      </p:cBhvr>
                                    </p:animEffect>
                                  </p:childTnLst>
                                </p:cTn>
                              </p:par>
                              <p:par>
                                <p:cTn id="85" presetID="10" presetClass="entr" presetSubtype="0" fill="hold" grpId="0" nodeType="withEffect">
                                  <p:stCondLst>
                                    <p:cond delay="0"/>
                                  </p:stCondLst>
                                  <p:childTnLst>
                                    <p:set>
                                      <p:cBhvr>
                                        <p:cTn id="86" dur="1" fill="hold">
                                          <p:stCondLst>
                                            <p:cond delay="0"/>
                                          </p:stCondLst>
                                        </p:cTn>
                                        <p:tgtEl>
                                          <p:spTgt spid="3">
                                            <p:txEl>
                                              <p:pRg st="27" end="27"/>
                                            </p:txEl>
                                          </p:spTgt>
                                        </p:tgtEl>
                                        <p:attrNameLst>
                                          <p:attrName>style.visibility</p:attrName>
                                        </p:attrNameLst>
                                      </p:cBhvr>
                                      <p:to>
                                        <p:strVal val="visible"/>
                                      </p:to>
                                    </p:set>
                                    <p:animEffect transition="in" filter="fade">
                                      <p:cBhvr>
                                        <p:cTn id="87" dur="300"/>
                                        <p:tgtEl>
                                          <p:spTgt spid="3">
                                            <p:txEl>
                                              <p:pRg st="27" end="27"/>
                                            </p:txEl>
                                          </p:spTgt>
                                        </p:tgtEl>
                                      </p:cBhvr>
                                    </p:animEffect>
                                  </p:childTnLst>
                                </p:cTn>
                              </p:par>
                            </p:childTnLst>
                          </p:cTn>
                        </p:par>
                      </p:childTnLst>
                    </p:cTn>
                  </p:par>
                  <p:par>
                    <p:cTn id="88" fill="hold">
                      <p:stCondLst>
                        <p:cond delay="indefinite"/>
                      </p:stCondLst>
                      <p:childTnLst>
                        <p:par>
                          <p:cTn id="89" fill="hold">
                            <p:stCondLst>
                              <p:cond delay="0"/>
                            </p:stCondLst>
                            <p:childTnLst>
                              <p:par>
                                <p:cTn id="90" presetID="10" presetClass="entr" presetSubtype="0" fill="hold" grpId="0" nodeType="clickEffect">
                                  <p:stCondLst>
                                    <p:cond delay="0"/>
                                  </p:stCondLst>
                                  <p:childTnLst>
                                    <p:set>
                                      <p:cBhvr>
                                        <p:cTn id="91" dur="1" fill="hold">
                                          <p:stCondLst>
                                            <p:cond delay="0"/>
                                          </p:stCondLst>
                                        </p:cTn>
                                        <p:tgtEl>
                                          <p:spTgt spid="5"/>
                                        </p:tgtEl>
                                        <p:attrNameLst>
                                          <p:attrName>style.visibility</p:attrName>
                                        </p:attrNameLst>
                                      </p:cBhvr>
                                      <p:to>
                                        <p:strVal val="visible"/>
                                      </p:to>
                                    </p:set>
                                    <p:animEffect transition="in" filter="fade">
                                      <p:cBhvr>
                                        <p:cTn id="92" dur="300"/>
                                        <p:tgtEl>
                                          <p:spTgt spid="5"/>
                                        </p:tgtEl>
                                      </p:cBhvr>
                                    </p:animEffect>
                                  </p:childTnLst>
                                </p:cTn>
                              </p:par>
                            </p:childTnLst>
                          </p:cTn>
                        </p:par>
                        <p:par>
                          <p:cTn id="93" fill="hold">
                            <p:stCondLst>
                              <p:cond delay="300"/>
                            </p:stCondLst>
                            <p:childTnLst>
                              <p:par>
                                <p:cTn id="94" presetID="10" presetClass="entr" presetSubtype="0" fill="hold" grpId="0" nodeType="afterEffect">
                                  <p:stCondLst>
                                    <p:cond delay="200"/>
                                  </p:stCondLst>
                                  <p:childTnLst>
                                    <p:set>
                                      <p:cBhvr>
                                        <p:cTn id="95" dur="1" fill="hold">
                                          <p:stCondLst>
                                            <p:cond delay="0"/>
                                          </p:stCondLst>
                                        </p:cTn>
                                        <p:tgtEl>
                                          <p:spTgt spid="6"/>
                                        </p:tgtEl>
                                        <p:attrNameLst>
                                          <p:attrName>style.visibility</p:attrName>
                                        </p:attrNameLst>
                                      </p:cBhvr>
                                      <p:to>
                                        <p:strVal val="visible"/>
                                      </p:to>
                                    </p:set>
                                    <p:animEffect transition="in" filter="fade">
                                      <p:cBhvr>
                                        <p:cTn id="96" dur="300"/>
                                        <p:tgtEl>
                                          <p:spTgt spid="6"/>
                                        </p:tgtEl>
                                      </p:cBhvr>
                                    </p:animEffect>
                                  </p:childTnLst>
                                </p:cTn>
                              </p:par>
                            </p:childTnLst>
                          </p:cTn>
                        </p:par>
                        <p:par>
                          <p:cTn id="97" fill="hold">
                            <p:stCondLst>
                              <p:cond delay="800"/>
                            </p:stCondLst>
                            <p:childTnLst>
                              <p:par>
                                <p:cTn id="98" presetID="10" presetClass="entr" presetSubtype="0" fill="hold" grpId="0" nodeType="afterEffect">
                                  <p:stCondLst>
                                    <p:cond delay="200"/>
                                  </p:stCondLst>
                                  <p:childTnLst>
                                    <p:set>
                                      <p:cBhvr>
                                        <p:cTn id="99" dur="1" fill="hold">
                                          <p:stCondLst>
                                            <p:cond delay="0"/>
                                          </p:stCondLst>
                                        </p:cTn>
                                        <p:tgtEl>
                                          <p:spTgt spid="7"/>
                                        </p:tgtEl>
                                        <p:attrNameLst>
                                          <p:attrName>style.visibility</p:attrName>
                                        </p:attrNameLst>
                                      </p:cBhvr>
                                      <p:to>
                                        <p:strVal val="visible"/>
                                      </p:to>
                                    </p:set>
                                    <p:animEffect transition="in" filter="fade">
                                      <p:cBhvr>
                                        <p:cTn id="100" dur="300"/>
                                        <p:tgtEl>
                                          <p:spTgt spid="7"/>
                                        </p:tgtEl>
                                      </p:cBhvr>
                                    </p:animEffect>
                                  </p:childTnLst>
                                </p:cTn>
                              </p:par>
                            </p:childTnLst>
                          </p:cTn>
                        </p:par>
                      </p:childTnLst>
                    </p:cTn>
                  </p:par>
                  <p:par>
                    <p:cTn id="101" fill="hold">
                      <p:stCondLst>
                        <p:cond delay="indefinite"/>
                      </p:stCondLst>
                      <p:childTnLst>
                        <p:par>
                          <p:cTn id="102" fill="hold">
                            <p:stCondLst>
                              <p:cond delay="0"/>
                            </p:stCondLst>
                            <p:childTnLst>
                              <p:par>
                                <p:cTn id="103" presetID="10" presetClass="entr" presetSubtype="0" fill="hold" grpId="0" nodeType="clickEffect">
                                  <p:stCondLst>
                                    <p:cond delay="0"/>
                                  </p:stCondLst>
                                  <p:childTnLst>
                                    <p:set>
                                      <p:cBhvr>
                                        <p:cTn id="104" dur="1" fill="hold">
                                          <p:stCondLst>
                                            <p:cond delay="0"/>
                                          </p:stCondLst>
                                        </p:cTn>
                                        <p:tgtEl>
                                          <p:spTgt spid="8"/>
                                        </p:tgtEl>
                                        <p:attrNameLst>
                                          <p:attrName>style.visibility</p:attrName>
                                        </p:attrNameLst>
                                      </p:cBhvr>
                                      <p:to>
                                        <p:strVal val="visible"/>
                                      </p:to>
                                    </p:set>
                                    <p:animEffect transition="in" filter="fade">
                                      <p:cBhvr>
                                        <p:cTn id="105" dur="3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5" grpId="0" animBg="1"/>
      <p:bldP spid="6" grpId="0" animBg="1"/>
      <p:bldP spid="7" grpId="0" animBg="1"/>
      <p:bldP spid="8"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864E09-B2C6-64A4-AA44-D47FBE077781}"/>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1F94E3BA-2F8E-5AA4-EAB0-8CC1451EEFE5}"/>
              </a:ext>
            </a:extLst>
          </p:cNvPr>
          <p:cNvSpPr>
            <a:spLocks noGrp="1"/>
          </p:cNvSpPr>
          <p:nvPr>
            <p:ph type="title"/>
          </p:nvPr>
        </p:nvSpPr>
        <p:spPr/>
        <p:txBody>
          <a:bodyPr/>
          <a:lstStyle/>
          <a:p>
            <a:r>
              <a:rPr lang="en-US" noProof="0" dirty="0"/>
              <a:t>Yet another requirements classification</a:t>
            </a:r>
          </a:p>
        </p:txBody>
      </p:sp>
      <p:sp>
        <p:nvSpPr>
          <p:cNvPr id="8" name="Inhaltsplatzhalter 7">
            <a:extLst>
              <a:ext uri="{FF2B5EF4-FFF2-40B4-BE49-F238E27FC236}">
                <a16:creationId xmlns:a16="http://schemas.microsoft.com/office/drawing/2014/main" id="{7D399B44-8382-4816-DC9F-7FCEFF4E152D}"/>
              </a:ext>
            </a:extLst>
          </p:cNvPr>
          <p:cNvSpPr>
            <a:spLocks noGrp="1"/>
          </p:cNvSpPr>
          <p:nvPr>
            <p:ph idx="1"/>
          </p:nvPr>
        </p:nvSpPr>
        <p:spPr>
          <a:xfrm>
            <a:off x="1154955" y="2603500"/>
            <a:ext cx="4941046" cy="3416300"/>
          </a:xfrm>
        </p:spPr>
        <p:txBody>
          <a:bodyPr/>
          <a:lstStyle/>
          <a:p>
            <a:r>
              <a:rPr lang="en-US" noProof="0" dirty="0"/>
              <a:t>Solution</a:t>
            </a:r>
          </a:p>
          <a:p>
            <a:endParaRPr lang="en-US" noProof="0" dirty="0"/>
          </a:p>
          <a:p>
            <a:endParaRPr lang="en-US" noProof="0" dirty="0"/>
          </a:p>
          <a:p>
            <a:r>
              <a:rPr lang="en-US" noProof="0" dirty="0"/>
              <a:t>Business</a:t>
            </a:r>
          </a:p>
          <a:p>
            <a:endParaRPr lang="en-US" noProof="0" dirty="0"/>
          </a:p>
          <a:p>
            <a:endParaRPr lang="en-US" noProof="0" dirty="0"/>
          </a:p>
          <a:p>
            <a:r>
              <a:rPr lang="en-US" noProof="0" dirty="0"/>
              <a:t>Architecture</a:t>
            </a:r>
          </a:p>
        </p:txBody>
      </p:sp>
      <p:sp>
        <p:nvSpPr>
          <p:cNvPr id="9" name="Inhaltsplatzhalter 7">
            <a:extLst>
              <a:ext uri="{FF2B5EF4-FFF2-40B4-BE49-F238E27FC236}">
                <a16:creationId xmlns:a16="http://schemas.microsoft.com/office/drawing/2014/main" id="{BABFFE27-2DBA-7978-0596-6159AB0837BD}"/>
              </a:ext>
            </a:extLst>
          </p:cNvPr>
          <p:cNvSpPr txBox="1">
            <a:spLocks/>
          </p:cNvSpPr>
          <p:nvPr/>
        </p:nvSpPr>
        <p:spPr>
          <a:xfrm>
            <a:off x="6116420" y="3805767"/>
            <a:ext cx="4941046" cy="2214033"/>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endParaRPr lang="en-US" noProof="0" dirty="0"/>
          </a:p>
        </p:txBody>
      </p:sp>
    </p:spTree>
    <p:extLst>
      <p:ext uri="{BB962C8B-B14F-4D97-AF65-F5344CB8AC3E}">
        <p14:creationId xmlns:p14="http://schemas.microsoft.com/office/powerpoint/2010/main" val="40310378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300"/>
                                        <p:tgtEl>
                                          <p:spTgt spid="8">
                                            <p:txEl>
                                              <p:pRg st="0" end="0"/>
                                            </p:txEl>
                                          </p:spTgt>
                                        </p:tgtEl>
                                      </p:cBhvr>
                                    </p:animEffect>
                                  </p:childTnLst>
                                </p:cTn>
                              </p:par>
                            </p:childTnLst>
                          </p:cTn>
                        </p:par>
                        <p:par>
                          <p:cTn id="8" fill="hold">
                            <p:stCondLst>
                              <p:cond delay="300"/>
                            </p:stCondLst>
                            <p:childTnLst>
                              <p:par>
                                <p:cTn id="9" presetID="10" presetClass="entr" presetSubtype="0" fill="hold" grpId="0" nodeType="afterEffect">
                                  <p:stCondLst>
                                    <p:cond delay="200"/>
                                  </p:stCondLst>
                                  <p:childTnLst>
                                    <p:set>
                                      <p:cBhvr>
                                        <p:cTn id="10" dur="1" fill="hold">
                                          <p:stCondLst>
                                            <p:cond delay="0"/>
                                          </p:stCondLst>
                                        </p:cTn>
                                        <p:tgtEl>
                                          <p:spTgt spid="8">
                                            <p:txEl>
                                              <p:pRg st="3" end="3"/>
                                            </p:txEl>
                                          </p:spTgt>
                                        </p:tgtEl>
                                        <p:attrNameLst>
                                          <p:attrName>style.visibility</p:attrName>
                                        </p:attrNameLst>
                                      </p:cBhvr>
                                      <p:to>
                                        <p:strVal val="visible"/>
                                      </p:to>
                                    </p:set>
                                    <p:animEffect transition="in" filter="fade">
                                      <p:cBhvr>
                                        <p:cTn id="11" dur="300"/>
                                        <p:tgtEl>
                                          <p:spTgt spid="8">
                                            <p:txEl>
                                              <p:pRg st="3" end="3"/>
                                            </p:txEl>
                                          </p:spTgt>
                                        </p:tgtEl>
                                      </p:cBhvr>
                                    </p:animEffect>
                                  </p:childTnLst>
                                </p:cTn>
                              </p:par>
                            </p:childTnLst>
                          </p:cTn>
                        </p:par>
                        <p:par>
                          <p:cTn id="12" fill="hold">
                            <p:stCondLst>
                              <p:cond delay="800"/>
                            </p:stCondLst>
                            <p:childTnLst>
                              <p:par>
                                <p:cTn id="13" presetID="10" presetClass="entr" presetSubtype="0" fill="hold" grpId="0" nodeType="afterEffect">
                                  <p:stCondLst>
                                    <p:cond delay="200"/>
                                  </p:stCondLst>
                                  <p:childTnLst>
                                    <p:set>
                                      <p:cBhvr>
                                        <p:cTn id="14" dur="1" fill="hold">
                                          <p:stCondLst>
                                            <p:cond delay="0"/>
                                          </p:stCondLst>
                                        </p:cTn>
                                        <p:tgtEl>
                                          <p:spTgt spid="8">
                                            <p:txEl>
                                              <p:pRg st="6" end="6"/>
                                            </p:txEl>
                                          </p:spTgt>
                                        </p:tgtEl>
                                        <p:attrNameLst>
                                          <p:attrName>style.visibility</p:attrName>
                                        </p:attrNameLst>
                                      </p:cBhvr>
                                      <p:to>
                                        <p:strVal val="visible"/>
                                      </p:to>
                                    </p:set>
                                    <p:animEffect transition="in" filter="fade">
                                      <p:cBhvr>
                                        <p:cTn id="15" dur="300"/>
                                        <p:tgtEl>
                                          <p:spTgt spid="8">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77E70F-081E-7564-51E7-9AD5A35425C5}"/>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C7127A91-9D96-829F-AE8B-EFC3645E3DBE}"/>
              </a:ext>
            </a:extLst>
          </p:cNvPr>
          <p:cNvSpPr>
            <a:spLocks noGrp="1"/>
          </p:cNvSpPr>
          <p:nvPr>
            <p:ph type="title"/>
          </p:nvPr>
        </p:nvSpPr>
        <p:spPr/>
        <p:txBody>
          <a:bodyPr/>
          <a:lstStyle/>
          <a:p>
            <a:r>
              <a:rPr lang="en-US" noProof="0" dirty="0"/>
              <a:t>Yet another requirements classification</a:t>
            </a:r>
          </a:p>
        </p:txBody>
      </p:sp>
      <p:sp>
        <p:nvSpPr>
          <p:cNvPr id="8" name="Inhaltsplatzhalter 7">
            <a:extLst>
              <a:ext uri="{FF2B5EF4-FFF2-40B4-BE49-F238E27FC236}">
                <a16:creationId xmlns:a16="http://schemas.microsoft.com/office/drawing/2014/main" id="{42A3809A-735F-A279-6DE3-91DBC92C9978}"/>
              </a:ext>
            </a:extLst>
          </p:cNvPr>
          <p:cNvSpPr>
            <a:spLocks noGrp="1"/>
          </p:cNvSpPr>
          <p:nvPr>
            <p:ph idx="1"/>
          </p:nvPr>
        </p:nvSpPr>
        <p:spPr>
          <a:xfrm>
            <a:off x="1154955" y="2603500"/>
            <a:ext cx="4941046" cy="3416300"/>
          </a:xfrm>
        </p:spPr>
        <p:txBody>
          <a:bodyPr/>
          <a:lstStyle/>
          <a:p>
            <a:r>
              <a:rPr lang="en-US" b="1" noProof="0" dirty="0"/>
              <a:t>Solution</a:t>
            </a:r>
          </a:p>
          <a:p>
            <a:endParaRPr lang="en-US" noProof="0" dirty="0"/>
          </a:p>
          <a:p>
            <a:endParaRPr lang="en-US" noProof="0" dirty="0"/>
          </a:p>
          <a:p>
            <a:r>
              <a:rPr lang="en-US" noProof="0" dirty="0"/>
              <a:t>Business</a:t>
            </a:r>
          </a:p>
          <a:p>
            <a:endParaRPr lang="en-US" noProof="0" dirty="0"/>
          </a:p>
          <a:p>
            <a:endParaRPr lang="en-US" noProof="0" dirty="0"/>
          </a:p>
          <a:p>
            <a:r>
              <a:rPr lang="en-US" noProof="0" dirty="0"/>
              <a:t>Architecture</a:t>
            </a:r>
          </a:p>
        </p:txBody>
      </p:sp>
      <p:sp>
        <p:nvSpPr>
          <p:cNvPr id="9" name="Inhaltsplatzhalter 7">
            <a:extLst>
              <a:ext uri="{FF2B5EF4-FFF2-40B4-BE49-F238E27FC236}">
                <a16:creationId xmlns:a16="http://schemas.microsoft.com/office/drawing/2014/main" id="{7B4943BD-8B68-7527-C493-B85200F096DA}"/>
              </a:ext>
            </a:extLst>
          </p:cNvPr>
          <p:cNvSpPr txBox="1">
            <a:spLocks/>
          </p:cNvSpPr>
          <p:nvPr/>
        </p:nvSpPr>
        <p:spPr>
          <a:xfrm>
            <a:off x="6116420" y="3805767"/>
            <a:ext cx="4941046" cy="2815166"/>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r>
              <a:rPr lang="en-US" noProof="0" dirty="0"/>
              <a:t>User value</a:t>
            </a:r>
          </a:p>
          <a:p>
            <a:r>
              <a:rPr lang="en-US" noProof="0" dirty="0"/>
              <a:t>Functionality</a:t>
            </a:r>
          </a:p>
          <a:p>
            <a:r>
              <a:rPr lang="en-US" noProof="0" dirty="0"/>
              <a:t>External interfaces</a:t>
            </a:r>
          </a:p>
          <a:p>
            <a:r>
              <a:rPr lang="en-US" noProof="0" dirty="0"/>
              <a:t>Environment</a:t>
            </a:r>
          </a:p>
          <a:p>
            <a:r>
              <a:rPr lang="en-US" noProof="0" dirty="0"/>
              <a:t>Laws and regulations</a:t>
            </a:r>
          </a:p>
          <a:p>
            <a:r>
              <a:rPr lang="en-US" noProof="0" dirty="0"/>
              <a:t>Customer constraints</a:t>
            </a:r>
          </a:p>
        </p:txBody>
      </p:sp>
      <p:sp>
        <p:nvSpPr>
          <p:cNvPr id="3" name="Rechteck 2">
            <a:extLst>
              <a:ext uri="{FF2B5EF4-FFF2-40B4-BE49-F238E27FC236}">
                <a16:creationId xmlns:a16="http://schemas.microsoft.com/office/drawing/2014/main" id="{898CDDA9-0FE9-48A1-1BCF-FC5404B267D9}"/>
              </a:ext>
            </a:extLst>
          </p:cNvPr>
          <p:cNvSpPr/>
          <p:nvPr/>
        </p:nvSpPr>
        <p:spPr>
          <a:xfrm>
            <a:off x="6368902" y="2603500"/>
            <a:ext cx="3742661" cy="1011570"/>
          </a:xfrm>
          <a:prstGeom prst="rect">
            <a:avLst/>
          </a:prstGeom>
          <a:noFill/>
          <a:ln w="9525"/>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r>
              <a:rPr lang="en-US" sz="1200" noProof="0" dirty="0">
                <a:solidFill>
                  <a:schemeClr val="tx1"/>
                </a:solidFill>
              </a:rPr>
              <a:t>System</a:t>
            </a:r>
          </a:p>
        </p:txBody>
      </p:sp>
      <p:sp>
        <p:nvSpPr>
          <p:cNvPr id="5" name="Rechteck 4">
            <a:extLst>
              <a:ext uri="{FF2B5EF4-FFF2-40B4-BE49-F238E27FC236}">
                <a16:creationId xmlns:a16="http://schemas.microsoft.com/office/drawing/2014/main" id="{43482C01-E588-9FCA-C824-25E576555465}"/>
              </a:ext>
            </a:extLst>
          </p:cNvPr>
          <p:cNvSpPr/>
          <p:nvPr/>
        </p:nvSpPr>
        <p:spPr>
          <a:xfrm>
            <a:off x="7247863" y="3033821"/>
            <a:ext cx="2133599" cy="345558"/>
          </a:xfrm>
          <a:prstGeom prst="rect">
            <a:avLst/>
          </a:prstGeom>
          <a:solidFill>
            <a:schemeClr val="bg1"/>
          </a:solidFill>
          <a:ln w="9525">
            <a:solidFill>
              <a:schemeClr val="tx1">
                <a:lumMod val="50000"/>
                <a:lumOff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noProof="0" dirty="0">
              <a:solidFill>
                <a:schemeClr val="tx1">
                  <a:lumMod val="50000"/>
                  <a:lumOff val="50000"/>
                </a:schemeClr>
              </a:solidFill>
            </a:endParaRPr>
          </a:p>
        </p:txBody>
      </p:sp>
      <p:sp>
        <p:nvSpPr>
          <p:cNvPr id="4" name="Rechteck 3">
            <a:extLst>
              <a:ext uri="{FF2B5EF4-FFF2-40B4-BE49-F238E27FC236}">
                <a16:creationId xmlns:a16="http://schemas.microsoft.com/office/drawing/2014/main" id="{ED5EA5BD-EA20-68C7-910A-A5601AEEE2A7}"/>
              </a:ext>
            </a:extLst>
          </p:cNvPr>
          <p:cNvSpPr/>
          <p:nvPr/>
        </p:nvSpPr>
        <p:spPr>
          <a:xfrm>
            <a:off x="7169894" y="3083442"/>
            <a:ext cx="2133599" cy="345558"/>
          </a:xfrm>
          <a:prstGeom prst="rect">
            <a:avLst/>
          </a:prstGeom>
          <a:solidFill>
            <a:schemeClr val="bg1"/>
          </a:solidFill>
          <a:ln w="9525">
            <a:solidFill>
              <a:schemeClr val="tx1">
                <a:lumMod val="50000"/>
                <a:lumOff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noProof="0" dirty="0">
                <a:solidFill>
                  <a:schemeClr val="tx1">
                    <a:lumMod val="50000"/>
                    <a:lumOff val="50000"/>
                  </a:schemeClr>
                </a:solidFill>
              </a:rPr>
              <a:t>Logical part</a:t>
            </a:r>
          </a:p>
        </p:txBody>
      </p:sp>
    </p:spTree>
    <p:extLst>
      <p:ext uri="{BB962C8B-B14F-4D97-AF65-F5344CB8AC3E}">
        <p14:creationId xmlns:p14="http://schemas.microsoft.com/office/powerpoint/2010/main" val="4737544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FDA17B-1E1F-4F4B-7B63-461BD5DF22DD}"/>
            </a:ext>
          </a:extLst>
        </p:cNvPr>
        <p:cNvGrpSpPr/>
        <p:nvPr/>
      </p:nvGrpSpPr>
      <p:grpSpPr>
        <a:xfrm>
          <a:off x="0" y="0"/>
          <a:ext cx="0" cy="0"/>
          <a:chOff x="0" y="0"/>
          <a:chExt cx="0" cy="0"/>
        </a:xfrm>
      </p:grpSpPr>
      <p:pic>
        <p:nvPicPr>
          <p:cNvPr id="1026" name="Picture 2">
            <a:extLst>
              <a:ext uri="{FF2B5EF4-FFF2-40B4-BE49-F238E27FC236}">
                <a16:creationId xmlns:a16="http://schemas.microsoft.com/office/drawing/2014/main" id="{446646D7-779E-0FA4-4B08-47ABE27F282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10793"/>
          <a:stretch>
            <a:fillRect/>
          </a:stretch>
        </p:blipFill>
        <p:spPr bwMode="auto">
          <a:xfrm>
            <a:off x="4332618" y="2239432"/>
            <a:ext cx="7859382" cy="4618568"/>
          </a:xfrm>
          <a:prstGeom prst="rect">
            <a:avLst/>
          </a:prstGeom>
          <a:noFill/>
          <a:extLst>
            <a:ext uri="{909E8E84-426E-40DD-AFC4-6F175D3DCCD1}">
              <a14:hiddenFill xmlns:a14="http://schemas.microsoft.com/office/drawing/2010/main">
                <a:solidFill>
                  <a:srgbClr val="FFFFFF"/>
                </a:solidFill>
              </a14:hiddenFill>
            </a:ext>
          </a:extLst>
        </p:spPr>
      </p:pic>
      <p:sp>
        <p:nvSpPr>
          <p:cNvPr id="3" name="Rechteck 2">
            <a:extLst>
              <a:ext uri="{FF2B5EF4-FFF2-40B4-BE49-F238E27FC236}">
                <a16:creationId xmlns:a16="http://schemas.microsoft.com/office/drawing/2014/main" id="{7E8185FC-054A-34B0-3EB0-98B2EC717646}"/>
              </a:ext>
            </a:extLst>
          </p:cNvPr>
          <p:cNvSpPr/>
          <p:nvPr/>
        </p:nvSpPr>
        <p:spPr>
          <a:xfrm>
            <a:off x="4332618" y="2239432"/>
            <a:ext cx="7859381" cy="4618567"/>
          </a:xfrm>
          <a:prstGeom prst="rect">
            <a:avLst/>
          </a:prstGeom>
          <a:gradFill flip="none" rotWithShape="1">
            <a:gsLst>
              <a:gs pos="0">
                <a:schemeClr val="bg1">
                  <a:alpha val="20000"/>
                </a:schemeClr>
              </a:gs>
              <a:gs pos="30000">
                <a:schemeClr val="bg1">
                  <a:alpha val="30000"/>
                </a:schemeClr>
              </a:gs>
              <a:gs pos="65000">
                <a:schemeClr val="bg1">
                  <a:alpha val="50000"/>
                </a:schemeClr>
              </a:gs>
              <a:gs pos="100000">
                <a:schemeClr val="bg1"/>
              </a:gs>
            </a:gsLst>
            <a:path path="rect">
              <a:fillToRect l="100000" t="100000"/>
            </a:path>
            <a:tileRect r="-100000" b="-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el 1">
            <a:extLst>
              <a:ext uri="{FF2B5EF4-FFF2-40B4-BE49-F238E27FC236}">
                <a16:creationId xmlns:a16="http://schemas.microsoft.com/office/drawing/2014/main" id="{A073B287-99AE-8028-D6F1-3AF72588D6FB}"/>
              </a:ext>
            </a:extLst>
          </p:cNvPr>
          <p:cNvSpPr>
            <a:spLocks noGrp="1"/>
          </p:cNvSpPr>
          <p:nvPr>
            <p:ph type="title"/>
          </p:nvPr>
        </p:nvSpPr>
        <p:spPr/>
        <p:txBody>
          <a:bodyPr/>
          <a:lstStyle/>
          <a:p>
            <a:r>
              <a:rPr lang="en-US" noProof="0" dirty="0"/>
              <a:t>Yet another requirements classification</a:t>
            </a:r>
          </a:p>
        </p:txBody>
      </p:sp>
      <p:sp>
        <p:nvSpPr>
          <p:cNvPr id="8" name="Inhaltsplatzhalter 7">
            <a:extLst>
              <a:ext uri="{FF2B5EF4-FFF2-40B4-BE49-F238E27FC236}">
                <a16:creationId xmlns:a16="http://schemas.microsoft.com/office/drawing/2014/main" id="{FE4ACA16-F803-9A37-2EF9-DDD621304299}"/>
              </a:ext>
            </a:extLst>
          </p:cNvPr>
          <p:cNvSpPr>
            <a:spLocks noGrp="1"/>
          </p:cNvSpPr>
          <p:nvPr>
            <p:ph idx="1"/>
          </p:nvPr>
        </p:nvSpPr>
        <p:spPr>
          <a:xfrm>
            <a:off x="1154955" y="2603500"/>
            <a:ext cx="4941046" cy="3416300"/>
          </a:xfrm>
        </p:spPr>
        <p:txBody>
          <a:bodyPr/>
          <a:lstStyle/>
          <a:p>
            <a:r>
              <a:rPr lang="en-US" noProof="0" dirty="0"/>
              <a:t>Solution</a:t>
            </a:r>
          </a:p>
          <a:p>
            <a:endParaRPr lang="en-US" noProof="0" dirty="0"/>
          </a:p>
          <a:p>
            <a:endParaRPr lang="en-US" noProof="0" dirty="0"/>
          </a:p>
          <a:p>
            <a:r>
              <a:rPr lang="en-US" b="1" noProof="0" dirty="0"/>
              <a:t>Business</a:t>
            </a:r>
          </a:p>
          <a:p>
            <a:endParaRPr lang="en-US" noProof="0" dirty="0"/>
          </a:p>
          <a:p>
            <a:endParaRPr lang="en-US" noProof="0" dirty="0"/>
          </a:p>
          <a:p>
            <a:r>
              <a:rPr lang="en-US" noProof="0" dirty="0"/>
              <a:t>Architecture</a:t>
            </a:r>
          </a:p>
        </p:txBody>
      </p:sp>
      <p:sp>
        <p:nvSpPr>
          <p:cNvPr id="9" name="Inhaltsplatzhalter 7">
            <a:extLst>
              <a:ext uri="{FF2B5EF4-FFF2-40B4-BE49-F238E27FC236}">
                <a16:creationId xmlns:a16="http://schemas.microsoft.com/office/drawing/2014/main" id="{23DAFF5D-7B34-07CA-2438-F30E5A1B4190}"/>
              </a:ext>
            </a:extLst>
          </p:cNvPr>
          <p:cNvSpPr txBox="1">
            <a:spLocks/>
          </p:cNvSpPr>
          <p:nvPr/>
        </p:nvSpPr>
        <p:spPr>
          <a:xfrm>
            <a:off x="6116420" y="3805767"/>
            <a:ext cx="4941046" cy="2214033"/>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r>
              <a:rPr lang="en-US" noProof="0" dirty="0">
                <a:ln w="1905">
                  <a:noFill/>
                </a:ln>
              </a:rPr>
              <a:t>Constraints from the what the company can deliver</a:t>
            </a:r>
          </a:p>
          <a:p>
            <a:pPr lvl="1"/>
            <a:r>
              <a:rPr lang="en-US" noProof="0" dirty="0">
                <a:ln w="1905">
                  <a:noFill/>
                </a:ln>
                <a:solidFill>
                  <a:schemeClr val="tx1">
                    <a:lumMod val="85000"/>
                    <a:lumOff val="15000"/>
                  </a:schemeClr>
                </a:solidFill>
              </a:rPr>
              <a:t>Key competencies</a:t>
            </a:r>
          </a:p>
          <a:p>
            <a:pPr lvl="1"/>
            <a:r>
              <a:rPr lang="en-US" noProof="0" dirty="0">
                <a:ln w="1905">
                  <a:noFill/>
                </a:ln>
                <a:solidFill>
                  <a:schemeClr val="tx1">
                    <a:lumMod val="85000"/>
                    <a:lumOff val="15000"/>
                  </a:schemeClr>
                </a:solidFill>
              </a:rPr>
              <a:t>Innovation strategy</a:t>
            </a:r>
          </a:p>
          <a:p>
            <a:pPr lvl="1"/>
            <a:r>
              <a:rPr lang="en-US" noProof="0" dirty="0">
                <a:ln w="1905">
                  <a:noFill/>
                </a:ln>
                <a:solidFill>
                  <a:schemeClr val="tx1">
                    <a:lumMod val="85000"/>
                    <a:lumOff val="15000"/>
                  </a:schemeClr>
                </a:solidFill>
              </a:rPr>
              <a:t>Capacity</a:t>
            </a:r>
          </a:p>
          <a:p>
            <a:pPr lvl="1"/>
            <a:r>
              <a:rPr lang="en-US" noProof="0" dirty="0">
                <a:ln w="1905">
                  <a:noFill/>
                </a:ln>
                <a:solidFill>
                  <a:schemeClr val="tx1">
                    <a:lumMod val="85000"/>
                    <a:lumOff val="15000"/>
                  </a:schemeClr>
                </a:solidFill>
              </a:rPr>
              <a:t>Reuse</a:t>
            </a:r>
          </a:p>
          <a:p>
            <a:endParaRPr lang="en-US" noProof="0" dirty="0">
              <a:ln w="1905">
                <a:noFill/>
              </a:ln>
              <a:solidFill>
                <a:schemeClr val="tx1">
                  <a:lumMod val="85000"/>
                  <a:lumOff val="15000"/>
                </a:schemeClr>
              </a:solidFill>
            </a:endParaRPr>
          </a:p>
        </p:txBody>
      </p:sp>
      <p:sp>
        <p:nvSpPr>
          <p:cNvPr id="4" name="Textfeld 3">
            <a:extLst>
              <a:ext uri="{FF2B5EF4-FFF2-40B4-BE49-F238E27FC236}">
                <a16:creationId xmlns:a16="http://schemas.microsoft.com/office/drawing/2014/main" id="{37722C86-2BEE-487A-8B62-1B5676B777DA}"/>
              </a:ext>
            </a:extLst>
          </p:cNvPr>
          <p:cNvSpPr txBox="1"/>
          <p:nvPr/>
        </p:nvSpPr>
        <p:spPr>
          <a:xfrm>
            <a:off x="9753512" y="6611778"/>
            <a:ext cx="2438488" cy="246221"/>
          </a:xfrm>
          <a:prstGeom prst="rect">
            <a:avLst/>
          </a:prstGeom>
          <a:noFill/>
        </p:spPr>
        <p:txBody>
          <a:bodyPr wrap="none" rtlCol="0">
            <a:spAutoFit/>
          </a:bodyPr>
          <a:lstStyle/>
          <a:p>
            <a:pPr algn="r"/>
            <a:r>
              <a:rPr lang="en-US" sz="1000" noProof="0" dirty="0">
                <a:solidFill>
                  <a:schemeClr val="bg1">
                    <a:lumMod val="95000"/>
                  </a:schemeClr>
                </a:solidFill>
              </a:rPr>
              <a:t>Image: </a:t>
            </a:r>
            <a:r>
              <a:rPr lang="en-US" sz="1000" noProof="0" dirty="0" err="1">
                <a:solidFill>
                  <a:schemeClr val="bg1">
                    <a:lumMod val="95000"/>
                  </a:schemeClr>
                </a:solidFill>
              </a:rPr>
              <a:t>Ggordi</a:t>
            </a:r>
            <a:r>
              <a:rPr lang="en-US" sz="1000" noProof="0" dirty="0">
                <a:solidFill>
                  <a:schemeClr val="bg1">
                    <a:lumMod val="95000"/>
                  </a:schemeClr>
                </a:solidFill>
              </a:rPr>
              <a:t> 2020 under CC-AS4.0</a:t>
            </a:r>
          </a:p>
        </p:txBody>
      </p:sp>
    </p:spTree>
    <p:extLst>
      <p:ext uri="{BB962C8B-B14F-4D97-AF65-F5344CB8AC3E}">
        <p14:creationId xmlns:p14="http://schemas.microsoft.com/office/powerpoint/2010/main" val="2935933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17C594-60E0-AAEE-44E0-9B1D588360F3}"/>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724D2130-BF3C-4346-C84C-D4707C57663A}"/>
              </a:ext>
            </a:extLst>
          </p:cNvPr>
          <p:cNvSpPr>
            <a:spLocks noGrp="1"/>
          </p:cNvSpPr>
          <p:nvPr>
            <p:ph type="title"/>
          </p:nvPr>
        </p:nvSpPr>
        <p:spPr/>
        <p:txBody>
          <a:bodyPr/>
          <a:lstStyle/>
          <a:p>
            <a:r>
              <a:rPr lang="en-US" noProof="0" dirty="0"/>
              <a:t>Yet another requirements classification</a:t>
            </a:r>
          </a:p>
        </p:txBody>
      </p:sp>
      <p:sp>
        <p:nvSpPr>
          <p:cNvPr id="8" name="Inhaltsplatzhalter 7">
            <a:extLst>
              <a:ext uri="{FF2B5EF4-FFF2-40B4-BE49-F238E27FC236}">
                <a16:creationId xmlns:a16="http://schemas.microsoft.com/office/drawing/2014/main" id="{4EDD6ECA-1D18-F1A2-4B0C-FBD66BF7FEFA}"/>
              </a:ext>
            </a:extLst>
          </p:cNvPr>
          <p:cNvSpPr>
            <a:spLocks noGrp="1"/>
          </p:cNvSpPr>
          <p:nvPr>
            <p:ph idx="1"/>
          </p:nvPr>
        </p:nvSpPr>
        <p:spPr>
          <a:xfrm>
            <a:off x="1154955" y="2603500"/>
            <a:ext cx="4941046" cy="3416300"/>
          </a:xfrm>
        </p:spPr>
        <p:txBody>
          <a:bodyPr/>
          <a:lstStyle/>
          <a:p>
            <a:r>
              <a:rPr lang="en-US" noProof="0" dirty="0"/>
              <a:t>Solution</a:t>
            </a:r>
          </a:p>
          <a:p>
            <a:endParaRPr lang="en-US" noProof="0" dirty="0"/>
          </a:p>
          <a:p>
            <a:endParaRPr lang="en-US" noProof="0" dirty="0"/>
          </a:p>
          <a:p>
            <a:r>
              <a:rPr lang="en-US" noProof="0" dirty="0"/>
              <a:t>Business</a:t>
            </a:r>
          </a:p>
          <a:p>
            <a:endParaRPr lang="en-US" noProof="0" dirty="0"/>
          </a:p>
          <a:p>
            <a:endParaRPr lang="en-US" noProof="0" dirty="0"/>
          </a:p>
          <a:p>
            <a:r>
              <a:rPr lang="en-US" b="1" noProof="0" dirty="0"/>
              <a:t>Architecture</a:t>
            </a:r>
          </a:p>
        </p:txBody>
      </p:sp>
      <p:sp>
        <p:nvSpPr>
          <p:cNvPr id="9" name="Inhaltsplatzhalter 7">
            <a:extLst>
              <a:ext uri="{FF2B5EF4-FFF2-40B4-BE49-F238E27FC236}">
                <a16:creationId xmlns:a16="http://schemas.microsoft.com/office/drawing/2014/main" id="{6E7A06F4-832F-2D46-0495-D5C4EFFF0280}"/>
              </a:ext>
            </a:extLst>
          </p:cNvPr>
          <p:cNvSpPr txBox="1">
            <a:spLocks/>
          </p:cNvSpPr>
          <p:nvPr/>
        </p:nvSpPr>
        <p:spPr>
          <a:xfrm>
            <a:off x="6116420" y="3805767"/>
            <a:ext cx="4941046" cy="2214033"/>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r>
              <a:rPr lang="en-US" noProof="0" dirty="0"/>
              <a:t>Allocated and derived requirements</a:t>
            </a:r>
          </a:p>
          <a:p>
            <a:r>
              <a:rPr lang="en-US" noProof="0" dirty="0"/>
              <a:t>Internal interfaces</a:t>
            </a:r>
          </a:p>
          <a:p>
            <a:r>
              <a:rPr lang="en-US" noProof="0" dirty="0"/>
              <a:t>Best practices</a:t>
            </a:r>
          </a:p>
          <a:p>
            <a:r>
              <a:rPr lang="en-US" noProof="0" dirty="0"/>
              <a:t>Design choices</a:t>
            </a:r>
          </a:p>
        </p:txBody>
      </p:sp>
      <p:sp>
        <p:nvSpPr>
          <p:cNvPr id="3" name="Rechteck 2">
            <a:extLst>
              <a:ext uri="{FF2B5EF4-FFF2-40B4-BE49-F238E27FC236}">
                <a16:creationId xmlns:a16="http://schemas.microsoft.com/office/drawing/2014/main" id="{57071105-63EA-76D8-AC35-126C8A4EB660}"/>
              </a:ext>
            </a:extLst>
          </p:cNvPr>
          <p:cNvSpPr/>
          <p:nvPr/>
        </p:nvSpPr>
        <p:spPr>
          <a:xfrm>
            <a:off x="6368902" y="2603500"/>
            <a:ext cx="3742661" cy="1011570"/>
          </a:xfrm>
          <a:prstGeom prst="rect">
            <a:avLst/>
          </a:prstGeom>
          <a:noFill/>
          <a:ln w="9525"/>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r>
              <a:rPr lang="en-US" sz="1200" noProof="0" dirty="0">
                <a:solidFill>
                  <a:schemeClr val="tx1"/>
                </a:solidFill>
              </a:rPr>
              <a:t>System</a:t>
            </a:r>
          </a:p>
        </p:txBody>
      </p:sp>
      <p:sp>
        <p:nvSpPr>
          <p:cNvPr id="4" name="Rechteck 3">
            <a:extLst>
              <a:ext uri="{FF2B5EF4-FFF2-40B4-BE49-F238E27FC236}">
                <a16:creationId xmlns:a16="http://schemas.microsoft.com/office/drawing/2014/main" id="{EF9FC1E7-6EE5-659C-34E9-FA55B8C66A93}"/>
              </a:ext>
            </a:extLst>
          </p:cNvPr>
          <p:cNvSpPr/>
          <p:nvPr/>
        </p:nvSpPr>
        <p:spPr>
          <a:xfrm>
            <a:off x="7169895" y="3083442"/>
            <a:ext cx="958106" cy="345558"/>
          </a:xfrm>
          <a:prstGeom prst="rect">
            <a:avLst/>
          </a:prstGeom>
          <a:noFill/>
          <a:ln w="9525"/>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r>
              <a:rPr lang="en-US" sz="1200" noProof="0" dirty="0">
                <a:solidFill>
                  <a:schemeClr val="tx1"/>
                </a:solidFill>
              </a:rPr>
              <a:t>Part</a:t>
            </a:r>
          </a:p>
        </p:txBody>
      </p:sp>
      <p:sp>
        <p:nvSpPr>
          <p:cNvPr id="6" name="Rechteck 5">
            <a:extLst>
              <a:ext uri="{FF2B5EF4-FFF2-40B4-BE49-F238E27FC236}">
                <a16:creationId xmlns:a16="http://schemas.microsoft.com/office/drawing/2014/main" id="{E3CBD069-B40B-74A0-EC84-B6B01185FBB6}"/>
              </a:ext>
            </a:extLst>
          </p:cNvPr>
          <p:cNvSpPr/>
          <p:nvPr/>
        </p:nvSpPr>
        <p:spPr>
          <a:xfrm>
            <a:off x="8535192" y="3083442"/>
            <a:ext cx="958106" cy="345558"/>
          </a:xfrm>
          <a:prstGeom prst="rect">
            <a:avLst/>
          </a:prstGeom>
          <a:noFill/>
          <a:ln w="9525"/>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r>
              <a:rPr lang="en-US" sz="1200" noProof="0" dirty="0">
                <a:solidFill>
                  <a:schemeClr val="tx1"/>
                </a:solidFill>
              </a:rPr>
              <a:t>Part</a:t>
            </a:r>
          </a:p>
        </p:txBody>
      </p:sp>
      <p:cxnSp>
        <p:nvCxnSpPr>
          <p:cNvPr id="10" name="Gerade Verbindung mit Pfeil 9">
            <a:extLst>
              <a:ext uri="{FF2B5EF4-FFF2-40B4-BE49-F238E27FC236}">
                <a16:creationId xmlns:a16="http://schemas.microsoft.com/office/drawing/2014/main" id="{78C9B693-400E-0EB8-E840-2266DD89B122}"/>
              </a:ext>
            </a:extLst>
          </p:cNvPr>
          <p:cNvCxnSpPr>
            <a:stCxn id="4" idx="3"/>
            <a:endCxn id="6" idx="1"/>
          </p:cNvCxnSpPr>
          <p:nvPr/>
        </p:nvCxnSpPr>
        <p:spPr>
          <a:xfrm>
            <a:off x="8128001" y="3256221"/>
            <a:ext cx="407191" cy="0"/>
          </a:xfrm>
          <a:prstGeom prst="straightConnector1">
            <a:avLst/>
          </a:prstGeom>
          <a:ln w="19050">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98803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F34C329-05B7-957E-F561-39F544811ADC}"/>
              </a:ext>
            </a:extLst>
          </p:cNvPr>
          <p:cNvSpPr>
            <a:spLocks noGrp="1"/>
          </p:cNvSpPr>
          <p:nvPr>
            <p:ph type="title"/>
          </p:nvPr>
        </p:nvSpPr>
        <p:spPr/>
        <p:txBody>
          <a:bodyPr/>
          <a:lstStyle/>
          <a:p>
            <a:r>
              <a:rPr lang="en-US" noProof="0" dirty="0"/>
              <a:t>Considerations</a:t>
            </a:r>
          </a:p>
        </p:txBody>
      </p:sp>
      <p:sp>
        <p:nvSpPr>
          <p:cNvPr id="3" name="Inhaltsplatzhalter 2">
            <a:extLst>
              <a:ext uri="{FF2B5EF4-FFF2-40B4-BE49-F238E27FC236}">
                <a16:creationId xmlns:a16="http://schemas.microsoft.com/office/drawing/2014/main" id="{61022CB5-E392-AB08-F734-29269E239510}"/>
              </a:ext>
            </a:extLst>
          </p:cNvPr>
          <p:cNvSpPr>
            <a:spLocks noGrp="1"/>
          </p:cNvSpPr>
          <p:nvPr>
            <p:ph idx="1"/>
          </p:nvPr>
        </p:nvSpPr>
        <p:spPr>
          <a:xfrm>
            <a:off x="1154953" y="2603500"/>
            <a:ext cx="9970247" cy="3416300"/>
          </a:xfrm>
        </p:spPr>
        <p:txBody>
          <a:bodyPr>
            <a:normAutofit/>
          </a:bodyPr>
          <a:lstStyle/>
          <a:p>
            <a:pPr marL="0" indent="0">
              <a:buNone/>
            </a:pPr>
            <a:r>
              <a:rPr lang="en-US" b="1" noProof="0" dirty="0"/>
              <a:t>Does solution, business and architecture classification lead to just additional categories?</a:t>
            </a:r>
          </a:p>
          <a:p>
            <a:pPr marL="0" indent="0">
              <a:buNone/>
            </a:pPr>
            <a:endParaRPr lang="en-US" noProof="0" dirty="0"/>
          </a:p>
          <a:p>
            <a:pPr marL="0" indent="0" algn="ctr">
              <a:buNone/>
            </a:pPr>
            <a:r>
              <a:rPr lang="en-US" sz="7200" b="1" noProof="0" dirty="0">
                <a:solidFill>
                  <a:schemeClr val="bg2">
                    <a:lumMod val="50000"/>
                  </a:schemeClr>
                </a:solidFill>
              </a:rPr>
              <a:t>NO</a:t>
            </a:r>
          </a:p>
          <a:p>
            <a:endParaRPr lang="en-US" noProof="0" dirty="0"/>
          </a:p>
          <a:p>
            <a:r>
              <a:rPr lang="en-US" noProof="0" dirty="0"/>
              <a:t>Each class can have functional, environmental, interface, etc. requirements</a:t>
            </a:r>
          </a:p>
          <a:p>
            <a:r>
              <a:rPr lang="en-US" noProof="0" dirty="0"/>
              <a:t>Handling is different </a:t>
            </a:r>
          </a:p>
        </p:txBody>
      </p:sp>
    </p:spTree>
    <p:extLst>
      <p:ext uri="{BB962C8B-B14F-4D97-AF65-F5344CB8AC3E}">
        <p14:creationId xmlns:p14="http://schemas.microsoft.com/office/powerpoint/2010/main" val="7954192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3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3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3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fade">
                                      <p:cBhvr>
                                        <p:cTn id="22" dur="3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C9B5496-3B6E-916F-1C6A-FAD67DA0165A}"/>
              </a:ext>
            </a:extLst>
          </p:cNvPr>
          <p:cNvSpPr>
            <a:spLocks noGrp="1"/>
          </p:cNvSpPr>
          <p:nvPr>
            <p:ph type="title"/>
          </p:nvPr>
        </p:nvSpPr>
        <p:spPr/>
        <p:txBody>
          <a:bodyPr/>
          <a:lstStyle/>
          <a:p>
            <a:r>
              <a:rPr lang="en-US" noProof="0" dirty="0"/>
              <a:t>Considerations</a:t>
            </a:r>
          </a:p>
        </p:txBody>
      </p:sp>
      <p:sp>
        <p:nvSpPr>
          <p:cNvPr id="3" name="Inhaltsplatzhalter 2">
            <a:extLst>
              <a:ext uri="{FF2B5EF4-FFF2-40B4-BE49-F238E27FC236}">
                <a16:creationId xmlns:a16="http://schemas.microsoft.com/office/drawing/2014/main" id="{3A131C25-B5C0-D308-D3EC-C04906345699}"/>
              </a:ext>
            </a:extLst>
          </p:cNvPr>
          <p:cNvSpPr>
            <a:spLocks noGrp="1"/>
          </p:cNvSpPr>
          <p:nvPr>
            <p:ph idx="1"/>
          </p:nvPr>
        </p:nvSpPr>
        <p:spPr/>
        <p:txBody>
          <a:bodyPr/>
          <a:lstStyle/>
          <a:p>
            <a:pPr marL="0" indent="0">
              <a:buNone/>
            </a:pPr>
            <a:r>
              <a:rPr lang="en-US" noProof="0" dirty="0"/>
              <a:t>Each proposed class should be handled and managed in a tailored way</a:t>
            </a:r>
          </a:p>
        </p:txBody>
      </p:sp>
      <p:graphicFrame>
        <p:nvGraphicFramePr>
          <p:cNvPr id="4" name="Tabelle 3">
            <a:extLst>
              <a:ext uri="{FF2B5EF4-FFF2-40B4-BE49-F238E27FC236}">
                <a16:creationId xmlns:a16="http://schemas.microsoft.com/office/drawing/2014/main" id="{03DED16A-5B22-DC3A-7ECD-E846B57E8555}"/>
              </a:ext>
            </a:extLst>
          </p:cNvPr>
          <p:cNvGraphicFramePr>
            <a:graphicFrameLocks noGrp="1"/>
          </p:cNvGraphicFramePr>
          <p:nvPr>
            <p:extLst>
              <p:ext uri="{D42A27DB-BD31-4B8C-83A1-F6EECF244321}">
                <p14:modId xmlns:p14="http://schemas.microsoft.com/office/powerpoint/2010/main" val="2941900652"/>
              </p:ext>
            </p:extLst>
          </p:nvPr>
        </p:nvGraphicFramePr>
        <p:xfrm>
          <a:off x="1154954" y="3107265"/>
          <a:ext cx="10545976" cy="2865120"/>
        </p:xfrm>
        <a:graphic>
          <a:graphicData uri="http://schemas.openxmlformats.org/drawingml/2006/table">
            <a:tbl>
              <a:tblPr firstRow="1" firstCol="1">
                <a:tableStyleId>{9DCAF9ED-07DC-4A11-8D7F-57B35C25682E}</a:tableStyleId>
              </a:tblPr>
              <a:tblGrid>
                <a:gridCol w="2636494">
                  <a:extLst>
                    <a:ext uri="{9D8B030D-6E8A-4147-A177-3AD203B41FA5}">
                      <a16:colId xmlns:a16="http://schemas.microsoft.com/office/drawing/2014/main" val="2770938708"/>
                    </a:ext>
                  </a:extLst>
                </a:gridCol>
                <a:gridCol w="2636494">
                  <a:extLst>
                    <a:ext uri="{9D8B030D-6E8A-4147-A177-3AD203B41FA5}">
                      <a16:colId xmlns:a16="http://schemas.microsoft.com/office/drawing/2014/main" val="1199701635"/>
                    </a:ext>
                  </a:extLst>
                </a:gridCol>
                <a:gridCol w="2636494">
                  <a:extLst>
                    <a:ext uri="{9D8B030D-6E8A-4147-A177-3AD203B41FA5}">
                      <a16:colId xmlns:a16="http://schemas.microsoft.com/office/drawing/2014/main" val="1132953057"/>
                    </a:ext>
                  </a:extLst>
                </a:gridCol>
                <a:gridCol w="2636494">
                  <a:extLst>
                    <a:ext uri="{9D8B030D-6E8A-4147-A177-3AD203B41FA5}">
                      <a16:colId xmlns:a16="http://schemas.microsoft.com/office/drawing/2014/main" val="4063942242"/>
                    </a:ext>
                  </a:extLst>
                </a:gridCol>
              </a:tblGrid>
              <a:tr h="370840">
                <a:tc>
                  <a:txBody>
                    <a:bodyPr/>
                    <a:lstStyle/>
                    <a:p>
                      <a:endParaRPr lang="en-US" noProof="0" dirty="0"/>
                    </a:p>
                  </a:txBody>
                  <a:tcPr/>
                </a:tc>
                <a:tc>
                  <a:txBody>
                    <a:bodyPr/>
                    <a:lstStyle/>
                    <a:p>
                      <a:r>
                        <a:rPr lang="en-US" noProof="0" dirty="0"/>
                        <a:t>Solution</a:t>
                      </a:r>
                    </a:p>
                  </a:txBody>
                  <a:tcPr/>
                </a:tc>
                <a:tc>
                  <a:txBody>
                    <a:bodyPr/>
                    <a:lstStyle/>
                    <a:p>
                      <a:r>
                        <a:rPr lang="en-US" noProof="0" dirty="0"/>
                        <a:t>Business</a:t>
                      </a:r>
                    </a:p>
                  </a:txBody>
                  <a:tcPr/>
                </a:tc>
                <a:tc>
                  <a:txBody>
                    <a:bodyPr/>
                    <a:lstStyle/>
                    <a:p>
                      <a:r>
                        <a:rPr lang="en-US" noProof="0" dirty="0"/>
                        <a:t>Architecture</a:t>
                      </a:r>
                    </a:p>
                  </a:txBody>
                  <a:tcPr/>
                </a:tc>
                <a:extLst>
                  <a:ext uri="{0D108BD9-81ED-4DB2-BD59-A6C34878D82A}">
                    <a16:rowId xmlns:a16="http://schemas.microsoft.com/office/drawing/2014/main" val="2301387979"/>
                  </a:ext>
                </a:extLst>
              </a:tr>
              <a:tr h="370840">
                <a:tc>
                  <a:txBody>
                    <a:bodyPr/>
                    <a:lstStyle/>
                    <a:p>
                      <a:r>
                        <a:rPr lang="en-US" noProof="0" dirty="0"/>
                        <a:t>Source</a:t>
                      </a:r>
                    </a:p>
                  </a:txBody>
                  <a:tcPr/>
                </a:tc>
                <a:tc>
                  <a:txBody>
                    <a:bodyPr/>
                    <a:lstStyle/>
                    <a:p>
                      <a:r>
                        <a:rPr lang="en-US" noProof="0" dirty="0"/>
                        <a:t>External</a:t>
                      </a:r>
                    </a:p>
                  </a:txBody>
                  <a:tcPr/>
                </a:tc>
                <a:tc>
                  <a:txBody>
                    <a:bodyPr/>
                    <a:lstStyle/>
                    <a:p>
                      <a:r>
                        <a:rPr lang="en-US" noProof="0" dirty="0"/>
                        <a:t>Company</a:t>
                      </a:r>
                    </a:p>
                  </a:txBody>
                  <a:tcPr/>
                </a:tc>
                <a:tc>
                  <a:txBody>
                    <a:bodyPr/>
                    <a:lstStyle/>
                    <a:p>
                      <a:r>
                        <a:rPr lang="en-US" noProof="0" dirty="0"/>
                        <a:t>Project team</a:t>
                      </a:r>
                    </a:p>
                  </a:txBody>
                  <a:tcPr/>
                </a:tc>
                <a:extLst>
                  <a:ext uri="{0D108BD9-81ED-4DB2-BD59-A6C34878D82A}">
                    <a16:rowId xmlns:a16="http://schemas.microsoft.com/office/drawing/2014/main" val="3293509354"/>
                  </a:ext>
                </a:extLst>
              </a:tr>
              <a:tr h="370840">
                <a:tc>
                  <a:txBody>
                    <a:bodyPr/>
                    <a:lstStyle/>
                    <a:p>
                      <a:r>
                        <a:rPr lang="en-US" noProof="0" dirty="0"/>
                        <a:t>Scope</a:t>
                      </a:r>
                    </a:p>
                  </a:txBody>
                  <a:tcPr/>
                </a:tc>
                <a:tc>
                  <a:txBody>
                    <a:bodyPr/>
                    <a:lstStyle/>
                    <a:p>
                      <a:r>
                        <a:rPr lang="en-US" noProof="0" dirty="0"/>
                        <a:t>Solution</a:t>
                      </a:r>
                    </a:p>
                  </a:txBody>
                  <a:tcPr/>
                </a:tc>
                <a:tc>
                  <a:txBody>
                    <a:bodyPr/>
                    <a:lstStyle/>
                    <a:p>
                      <a:r>
                        <a:rPr lang="en-US" noProof="0" dirty="0"/>
                        <a:t>Many solutions</a:t>
                      </a:r>
                    </a:p>
                  </a:txBody>
                  <a:tcPr/>
                </a:tc>
                <a:tc>
                  <a:txBody>
                    <a:bodyPr/>
                    <a:lstStyle/>
                    <a:p>
                      <a:r>
                        <a:rPr lang="en-US" noProof="0" dirty="0"/>
                        <a:t>Solution design</a:t>
                      </a:r>
                    </a:p>
                  </a:txBody>
                  <a:tcPr/>
                </a:tc>
                <a:extLst>
                  <a:ext uri="{0D108BD9-81ED-4DB2-BD59-A6C34878D82A}">
                    <a16:rowId xmlns:a16="http://schemas.microsoft.com/office/drawing/2014/main" val="716748216"/>
                  </a:ext>
                </a:extLst>
              </a:tr>
              <a:tr h="370840">
                <a:tc>
                  <a:txBody>
                    <a:bodyPr/>
                    <a:lstStyle/>
                    <a:p>
                      <a:r>
                        <a:rPr lang="en-US" noProof="0" dirty="0"/>
                        <a:t>Elicitation time</a:t>
                      </a:r>
                    </a:p>
                  </a:txBody>
                  <a:tcPr/>
                </a:tc>
                <a:tc>
                  <a:txBody>
                    <a:bodyPr/>
                    <a:lstStyle/>
                    <a:p>
                      <a:r>
                        <a:rPr lang="en-US" noProof="0" dirty="0"/>
                        <a:t>Project definition</a:t>
                      </a:r>
                    </a:p>
                  </a:txBody>
                  <a:tcPr/>
                </a:tc>
                <a:tc>
                  <a:txBody>
                    <a:bodyPr/>
                    <a:lstStyle/>
                    <a:p>
                      <a:r>
                        <a:rPr lang="en-US" noProof="0" dirty="0"/>
                        <a:t>Anytime</a:t>
                      </a:r>
                    </a:p>
                  </a:txBody>
                  <a:tcPr/>
                </a:tc>
                <a:tc>
                  <a:txBody>
                    <a:bodyPr/>
                    <a:lstStyle/>
                    <a:p>
                      <a:r>
                        <a:rPr lang="en-US" noProof="0" dirty="0"/>
                        <a:t>Design phase</a:t>
                      </a:r>
                    </a:p>
                  </a:txBody>
                  <a:tcPr/>
                </a:tc>
                <a:extLst>
                  <a:ext uri="{0D108BD9-81ED-4DB2-BD59-A6C34878D82A}">
                    <a16:rowId xmlns:a16="http://schemas.microsoft.com/office/drawing/2014/main" val="2658886249"/>
                  </a:ext>
                </a:extLst>
              </a:tr>
              <a:tr h="370840">
                <a:tc>
                  <a:txBody>
                    <a:bodyPr/>
                    <a:lstStyle/>
                    <a:p>
                      <a:r>
                        <a:rPr lang="en-US" noProof="0" dirty="0"/>
                        <a:t>Verification</a:t>
                      </a:r>
                    </a:p>
                  </a:txBody>
                  <a:tcPr/>
                </a:tc>
                <a:tc>
                  <a:txBody>
                    <a:bodyPr/>
                    <a:lstStyle/>
                    <a:p>
                      <a:r>
                        <a:rPr lang="en-US" noProof="0" dirty="0"/>
                        <a:t>Explicit</a:t>
                      </a:r>
                    </a:p>
                  </a:txBody>
                  <a:tcPr/>
                </a:tc>
                <a:tc>
                  <a:txBody>
                    <a:bodyPr/>
                    <a:lstStyle/>
                    <a:p>
                      <a:r>
                        <a:rPr lang="en-US" noProof="0" dirty="0"/>
                        <a:t>Implicit</a:t>
                      </a:r>
                    </a:p>
                  </a:txBody>
                  <a:tcPr/>
                </a:tc>
                <a:tc>
                  <a:txBody>
                    <a:bodyPr/>
                    <a:lstStyle/>
                    <a:p>
                      <a:r>
                        <a:rPr lang="en-US" noProof="0" dirty="0"/>
                        <a:t>Internal</a:t>
                      </a:r>
                    </a:p>
                  </a:txBody>
                  <a:tcPr/>
                </a:tc>
                <a:extLst>
                  <a:ext uri="{0D108BD9-81ED-4DB2-BD59-A6C34878D82A}">
                    <a16:rowId xmlns:a16="http://schemas.microsoft.com/office/drawing/2014/main" val="1793747125"/>
                  </a:ext>
                </a:extLst>
              </a:tr>
              <a:tr h="370840">
                <a:tc>
                  <a:txBody>
                    <a:bodyPr/>
                    <a:lstStyle/>
                    <a:p>
                      <a:r>
                        <a:rPr lang="en-US" noProof="0" dirty="0"/>
                        <a:t>Agility</a:t>
                      </a:r>
                    </a:p>
                  </a:txBody>
                  <a:tcPr/>
                </a:tc>
                <a:tc>
                  <a:txBody>
                    <a:bodyPr/>
                    <a:lstStyle/>
                    <a:p>
                      <a:r>
                        <a:rPr lang="en-US" noProof="0" dirty="0"/>
                        <a:t>Hindering</a:t>
                      </a:r>
                    </a:p>
                  </a:txBody>
                  <a:tcPr/>
                </a:tc>
                <a:tc>
                  <a:txBody>
                    <a:bodyPr/>
                    <a:lstStyle/>
                    <a:p>
                      <a:r>
                        <a:rPr lang="en-US" noProof="0" dirty="0"/>
                        <a:t>Neutral</a:t>
                      </a:r>
                    </a:p>
                  </a:txBody>
                  <a:tcPr/>
                </a:tc>
                <a:tc>
                  <a:txBody>
                    <a:bodyPr/>
                    <a:lstStyle/>
                    <a:p>
                      <a:r>
                        <a:rPr lang="en-US" noProof="0" dirty="0"/>
                        <a:t>Beneficial</a:t>
                      </a:r>
                    </a:p>
                  </a:txBody>
                  <a:tcPr/>
                </a:tc>
                <a:extLst>
                  <a:ext uri="{0D108BD9-81ED-4DB2-BD59-A6C34878D82A}">
                    <a16:rowId xmlns:a16="http://schemas.microsoft.com/office/drawing/2014/main" val="4109696413"/>
                  </a:ext>
                </a:extLst>
              </a:tr>
              <a:tr h="370840">
                <a:tc>
                  <a:txBody>
                    <a:bodyPr/>
                    <a:lstStyle/>
                    <a:p>
                      <a:r>
                        <a:rPr lang="en-US" noProof="0" dirty="0"/>
                        <a:t>Conflict resolution</a:t>
                      </a:r>
                    </a:p>
                  </a:txBody>
                  <a:tcPr/>
                </a:tc>
                <a:tc>
                  <a:txBody>
                    <a:bodyPr/>
                    <a:lstStyle/>
                    <a:p>
                      <a:r>
                        <a:rPr lang="en-US" noProof="0" dirty="0"/>
                        <a:t>Stakeholder negotiation</a:t>
                      </a:r>
                    </a:p>
                  </a:txBody>
                  <a:tcPr/>
                </a:tc>
                <a:tc>
                  <a:txBody>
                    <a:bodyPr/>
                    <a:lstStyle/>
                    <a:p>
                      <a:r>
                        <a:rPr lang="en-US" noProof="0" dirty="0"/>
                        <a:t>Management agreement</a:t>
                      </a:r>
                    </a:p>
                  </a:txBody>
                  <a:tcPr/>
                </a:tc>
                <a:tc>
                  <a:txBody>
                    <a:bodyPr/>
                    <a:lstStyle/>
                    <a:p>
                      <a:r>
                        <a:rPr lang="en-US" noProof="0" dirty="0"/>
                        <a:t>Chief engineer decision</a:t>
                      </a:r>
                    </a:p>
                  </a:txBody>
                  <a:tcPr/>
                </a:tc>
                <a:extLst>
                  <a:ext uri="{0D108BD9-81ED-4DB2-BD59-A6C34878D82A}">
                    <a16:rowId xmlns:a16="http://schemas.microsoft.com/office/drawing/2014/main" val="3438783352"/>
                  </a:ext>
                </a:extLst>
              </a:tr>
            </a:tbl>
          </a:graphicData>
        </a:graphic>
      </p:graphicFrame>
    </p:spTree>
    <p:extLst>
      <p:ext uri="{BB962C8B-B14F-4D97-AF65-F5344CB8AC3E}">
        <p14:creationId xmlns:p14="http://schemas.microsoft.com/office/powerpoint/2010/main" val="30720660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Ellipse 11">
            <a:extLst>
              <a:ext uri="{FF2B5EF4-FFF2-40B4-BE49-F238E27FC236}">
                <a16:creationId xmlns:a16="http://schemas.microsoft.com/office/drawing/2014/main" id="{050DC5B2-E53E-0E4A-112C-B01458EA6EAD}"/>
              </a:ext>
            </a:extLst>
          </p:cNvPr>
          <p:cNvSpPr/>
          <p:nvPr/>
        </p:nvSpPr>
        <p:spPr>
          <a:xfrm>
            <a:off x="4754986" y="4927593"/>
            <a:ext cx="4086015" cy="1711324"/>
          </a:xfrm>
          <a:prstGeom prst="ellipse">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CH"/>
          </a:p>
        </p:txBody>
      </p:sp>
      <p:sp>
        <p:nvSpPr>
          <p:cNvPr id="17" name="Freihandform: Form 16">
            <a:extLst>
              <a:ext uri="{FF2B5EF4-FFF2-40B4-BE49-F238E27FC236}">
                <a16:creationId xmlns:a16="http://schemas.microsoft.com/office/drawing/2014/main" id="{3D7E4AF9-52E9-77BA-B418-94B640DB054A}"/>
              </a:ext>
            </a:extLst>
          </p:cNvPr>
          <p:cNvSpPr/>
          <p:nvPr/>
        </p:nvSpPr>
        <p:spPr>
          <a:xfrm>
            <a:off x="4758267" y="3860800"/>
            <a:ext cx="3623734" cy="1388533"/>
          </a:xfrm>
          <a:custGeom>
            <a:avLst/>
            <a:gdLst>
              <a:gd name="connsiteX0" fmla="*/ 0 w 3623734"/>
              <a:gd name="connsiteY0" fmla="*/ 0 h 1388533"/>
              <a:gd name="connsiteX1" fmla="*/ 0 w 3623734"/>
              <a:gd name="connsiteY1" fmla="*/ 1388533 h 1388533"/>
              <a:gd name="connsiteX2" fmla="*/ 1879600 w 3623734"/>
              <a:gd name="connsiteY2" fmla="*/ 1388533 h 1388533"/>
              <a:gd name="connsiteX3" fmla="*/ 3623734 w 3623734"/>
              <a:gd name="connsiteY3" fmla="*/ 491067 h 1388533"/>
              <a:gd name="connsiteX4" fmla="*/ 0 w 3623734"/>
              <a:gd name="connsiteY4" fmla="*/ 0 h 13885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23734" h="1388533">
                <a:moveTo>
                  <a:pt x="0" y="0"/>
                </a:moveTo>
                <a:lnTo>
                  <a:pt x="0" y="1388533"/>
                </a:lnTo>
                <a:lnTo>
                  <a:pt x="1879600" y="1388533"/>
                </a:lnTo>
                <a:lnTo>
                  <a:pt x="3623734" y="491067"/>
                </a:lnTo>
                <a:lnTo>
                  <a:pt x="0" y="0"/>
                </a:lnTo>
                <a:close/>
              </a:path>
            </a:pathLst>
          </a:custGeom>
          <a:gradFill flip="none" rotWithShape="1">
            <a:gsLst>
              <a:gs pos="0">
                <a:schemeClr val="accent1">
                  <a:lumMod val="20000"/>
                  <a:lumOff val="80000"/>
                </a:schemeClr>
              </a:gs>
              <a:gs pos="56000">
                <a:schemeClr val="accent1">
                  <a:lumMod val="20000"/>
                  <a:lumOff val="80000"/>
                </a:schemeClr>
              </a:gs>
              <a:gs pos="100000">
                <a:schemeClr val="accent1"/>
              </a:gs>
            </a:gsLst>
            <a:lin ang="5580000" scaled="0"/>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CH"/>
          </a:p>
        </p:txBody>
      </p:sp>
      <p:sp>
        <p:nvSpPr>
          <p:cNvPr id="2" name="Titel 1">
            <a:extLst>
              <a:ext uri="{FF2B5EF4-FFF2-40B4-BE49-F238E27FC236}">
                <a16:creationId xmlns:a16="http://schemas.microsoft.com/office/drawing/2014/main" id="{5B1E7359-FE97-A24B-2C5A-715227838D40}"/>
              </a:ext>
            </a:extLst>
          </p:cNvPr>
          <p:cNvSpPr>
            <a:spLocks noGrp="1"/>
          </p:cNvSpPr>
          <p:nvPr>
            <p:ph type="title"/>
          </p:nvPr>
        </p:nvSpPr>
        <p:spPr/>
        <p:txBody>
          <a:bodyPr/>
          <a:lstStyle/>
          <a:p>
            <a:r>
              <a:rPr lang="en-US" noProof="0" dirty="0"/>
              <a:t>Considerations</a:t>
            </a:r>
          </a:p>
        </p:txBody>
      </p:sp>
      <p:sp>
        <p:nvSpPr>
          <p:cNvPr id="5" name="Inhaltsplatzhalter 4">
            <a:extLst>
              <a:ext uri="{FF2B5EF4-FFF2-40B4-BE49-F238E27FC236}">
                <a16:creationId xmlns:a16="http://schemas.microsoft.com/office/drawing/2014/main" id="{4AEE6A29-71AE-6293-1E02-028497BC1849}"/>
              </a:ext>
            </a:extLst>
          </p:cNvPr>
          <p:cNvSpPr>
            <a:spLocks noGrp="1"/>
          </p:cNvSpPr>
          <p:nvPr>
            <p:ph idx="1"/>
          </p:nvPr>
        </p:nvSpPr>
        <p:spPr/>
        <p:txBody>
          <a:bodyPr/>
          <a:lstStyle/>
          <a:p>
            <a:pPr marL="0" indent="0">
              <a:buNone/>
            </a:pPr>
            <a:r>
              <a:rPr lang="en-US" b="1" noProof="0" dirty="0"/>
              <a:t>Are Business Requirements really Business Requirements?</a:t>
            </a:r>
          </a:p>
          <a:p>
            <a:endParaRPr lang="en-US" noProof="0" dirty="0"/>
          </a:p>
          <a:p>
            <a:r>
              <a:rPr lang="en-US" dirty="0"/>
              <a:t>Our  customer’s  business</a:t>
            </a:r>
            <a:br>
              <a:rPr lang="en-US" dirty="0"/>
            </a:br>
            <a:r>
              <a:rPr lang="en-US" dirty="0"/>
              <a:t>requirements are not our</a:t>
            </a:r>
            <a:br>
              <a:rPr lang="en-US" dirty="0"/>
            </a:br>
            <a:r>
              <a:rPr lang="en-US" dirty="0"/>
              <a:t>business requirements</a:t>
            </a:r>
            <a:endParaRPr lang="en-US" noProof="0" dirty="0"/>
          </a:p>
          <a:p>
            <a:endParaRPr lang="en-US" noProof="0" dirty="0"/>
          </a:p>
        </p:txBody>
      </p:sp>
      <p:sp>
        <p:nvSpPr>
          <p:cNvPr id="9" name="Rechteck 8">
            <a:extLst>
              <a:ext uri="{FF2B5EF4-FFF2-40B4-BE49-F238E27FC236}">
                <a16:creationId xmlns:a16="http://schemas.microsoft.com/office/drawing/2014/main" id="{6527C47C-74DA-517C-B4C1-C0058BD7D3D2}"/>
              </a:ext>
            </a:extLst>
          </p:cNvPr>
          <p:cNvSpPr/>
          <p:nvPr/>
        </p:nvSpPr>
        <p:spPr>
          <a:xfrm>
            <a:off x="4754986" y="5242975"/>
            <a:ext cx="1879600" cy="541866"/>
          </a:xfrm>
          <a:prstGeom prst="rect">
            <a:avLst/>
          </a:prstGeom>
          <a:gradFill flip="none" rotWithShape="1">
            <a:gsLst>
              <a:gs pos="0">
                <a:schemeClr val="accent1"/>
              </a:gs>
              <a:gs pos="35000">
                <a:schemeClr val="accent1">
                  <a:lumMod val="70000"/>
                  <a:lumOff val="30000"/>
                </a:schemeClr>
              </a:gs>
              <a:gs pos="100000">
                <a:schemeClr val="accent1"/>
              </a:gs>
            </a:gsLst>
            <a:path path="circle">
              <a:fillToRect l="50000" t="-80000" r="50000" b="180000"/>
            </a:path>
            <a:tileRect/>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t>Solution</a:t>
            </a:r>
            <a:endParaRPr lang="de-CH" dirty="0"/>
          </a:p>
        </p:txBody>
      </p:sp>
      <p:sp>
        <p:nvSpPr>
          <p:cNvPr id="10" name="Rechteck 9">
            <a:extLst>
              <a:ext uri="{FF2B5EF4-FFF2-40B4-BE49-F238E27FC236}">
                <a16:creationId xmlns:a16="http://schemas.microsoft.com/office/drawing/2014/main" id="{0509195B-0201-8521-1902-8A9C3F3D7536}"/>
              </a:ext>
            </a:extLst>
          </p:cNvPr>
          <p:cNvSpPr/>
          <p:nvPr/>
        </p:nvSpPr>
        <p:spPr>
          <a:xfrm>
            <a:off x="6961401" y="5242975"/>
            <a:ext cx="1879600" cy="541866"/>
          </a:xfrm>
          <a:prstGeom prst="rect">
            <a:avLst/>
          </a:prstGeom>
          <a:gradFill flip="none" rotWithShape="1">
            <a:gsLst>
              <a:gs pos="0">
                <a:schemeClr val="accent1"/>
              </a:gs>
              <a:gs pos="35000">
                <a:schemeClr val="accent1">
                  <a:lumMod val="70000"/>
                  <a:lumOff val="30000"/>
                </a:schemeClr>
              </a:gs>
              <a:gs pos="100000">
                <a:schemeClr val="accent1"/>
              </a:gs>
            </a:gsLst>
            <a:path path="circle">
              <a:fillToRect l="50000" t="-80000" r="50000" b="180000"/>
            </a:path>
            <a:tileRect/>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t>Business</a:t>
            </a:r>
            <a:endParaRPr lang="de-CH" dirty="0"/>
          </a:p>
        </p:txBody>
      </p:sp>
      <p:sp>
        <p:nvSpPr>
          <p:cNvPr id="11" name="Rechteck 10">
            <a:extLst>
              <a:ext uri="{FF2B5EF4-FFF2-40B4-BE49-F238E27FC236}">
                <a16:creationId xmlns:a16="http://schemas.microsoft.com/office/drawing/2014/main" id="{743363EE-ADD9-659A-E1C0-4E4A0A8FBC24}"/>
              </a:ext>
            </a:extLst>
          </p:cNvPr>
          <p:cNvSpPr/>
          <p:nvPr/>
        </p:nvSpPr>
        <p:spPr>
          <a:xfrm>
            <a:off x="5855652" y="6097050"/>
            <a:ext cx="1879600" cy="541866"/>
          </a:xfrm>
          <a:prstGeom prst="rect">
            <a:avLst/>
          </a:prstGeom>
          <a:gradFill flip="none" rotWithShape="1">
            <a:gsLst>
              <a:gs pos="0">
                <a:schemeClr val="accent1"/>
              </a:gs>
              <a:gs pos="35000">
                <a:schemeClr val="accent1">
                  <a:lumMod val="70000"/>
                  <a:lumOff val="30000"/>
                </a:schemeClr>
              </a:gs>
              <a:gs pos="100000">
                <a:schemeClr val="accent1"/>
              </a:gs>
            </a:gsLst>
            <a:path path="circle">
              <a:fillToRect l="50000" t="-80000" r="50000" b="180000"/>
            </a:path>
            <a:tileRect/>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t>Architecture</a:t>
            </a:r>
            <a:endParaRPr lang="de-CH" dirty="0"/>
          </a:p>
        </p:txBody>
      </p:sp>
      <p:sp>
        <p:nvSpPr>
          <p:cNvPr id="13" name="Ellipse 12">
            <a:extLst>
              <a:ext uri="{FF2B5EF4-FFF2-40B4-BE49-F238E27FC236}">
                <a16:creationId xmlns:a16="http://schemas.microsoft.com/office/drawing/2014/main" id="{FE913148-7891-875C-4A5E-8B63F5480323}"/>
              </a:ext>
            </a:extLst>
          </p:cNvPr>
          <p:cNvSpPr/>
          <p:nvPr/>
        </p:nvSpPr>
        <p:spPr>
          <a:xfrm>
            <a:off x="4754986" y="2997198"/>
            <a:ext cx="4086015" cy="1711324"/>
          </a:xfrm>
          <a:prstGeom prst="ellipse">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a:p>
            <a:pPr algn="ctr"/>
            <a:r>
              <a:rPr lang="de-DE" dirty="0" err="1">
                <a:solidFill>
                  <a:schemeClr val="accent1">
                    <a:lumMod val="60000"/>
                    <a:lumOff val="40000"/>
                  </a:schemeClr>
                </a:solidFill>
              </a:rPr>
              <a:t>Customer‘s</a:t>
            </a:r>
            <a:r>
              <a:rPr lang="de-DE" dirty="0">
                <a:solidFill>
                  <a:schemeClr val="accent1">
                    <a:lumMod val="60000"/>
                    <a:lumOff val="40000"/>
                  </a:schemeClr>
                </a:solidFill>
              </a:rPr>
              <a:t> </a:t>
            </a:r>
            <a:r>
              <a:rPr lang="de-DE" dirty="0" err="1">
                <a:solidFill>
                  <a:schemeClr val="accent1">
                    <a:lumMod val="60000"/>
                    <a:lumOff val="40000"/>
                  </a:schemeClr>
                </a:solidFill>
              </a:rPr>
              <a:t>view</a:t>
            </a:r>
            <a:endParaRPr lang="de-CH" dirty="0">
              <a:solidFill>
                <a:schemeClr val="accent1">
                  <a:lumMod val="60000"/>
                  <a:lumOff val="40000"/>
                </a:schemeClr>
              </a:solidFill>
            </a:endParaRPr>
          </a:p>
        </p:txBody>
      </p:sp>
      <p:sp>
        <p:nvSpPr>
          <p:cNvPr id="14" name="Rechteck 13">
            <a:extLst>
              <a:ext uri="{FF2B5EF4-FFF2-40B4-BE49-F238E27FC236}">
                <a16:creationId xmlns:a16="http://schemas.microsoft.com/office/drawing/2014/main" id="{5F723C1D-12D1-112F-E4B0-16713F7F7A40}"/>
              </a:ext>
            </a:extLst>
          </p:cNvPr>
          <p:cNvSpPr/>
          <p:nvPr/>
        </p:nvSpPr>
        <p:spPr>
          <a:xfrm>
            <a:off x="4754986" y="3312580"/>
            <a:ext cx="1879600" cy="541866"/>
          </a:xfrm>
          <a:prstGeom prst="rect">
            <a:avLst/>
          </a:prstGeom>
          <a:gradFill flip="none" rotWithShape="1">
            <a:gsLst>
              <a:gs pos="0">
                <a:schemeClr val="accent1"/>
              </a:gs>
              <a:gs pos="35000">
                <a:schemeClr val="accent1">
                  <a:lumMod val="70000"/>
                  <a:lumOff val="30000"/>
                </a:schemeClr>
              </a:gs>
              <a:gs pos="100000">
                <a:schemeClr val="accent1"/>
              </a:gs>
            </a:gsLst>
            <a:path path="circle">
              <a:fillToRect l="50000" t="-80000" r="50000" b="180000"/>
            </a:path>
            <a:tileRect/>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t>Solution</a:t>
            </a:r>
            <a:endParaRPr lang="de-CH" dirty="0"/>
          </a:p>
        </p:txBody>
      </p:sp>
      <p:sp>
        <p:nvSpPr>
          <p:cNvPr id="15" name="Rechteck 14">
            <a:extLst>
              <a:ext uri="{FF2B5EF4-FFF2-40B4-BE49-F238E27FC236}">
                <a16:creationId xmlns:a16="http://schemas.microsoft.com/office/drawing/2014/main" id="{47261B20-5991-DC78-E2FD-D4C16C230244}"/>
              </a:ext>
            </a:extLst>
          </p:cNvPr>
          <p:cNvSpPr/>
          <p:nvPr/>
        </p:nvSpPr>
        <p:spPr>
          <a:xfrm>
            <a:off x="6961401" y="3312580"/>
            <a:ext cx="1879600" cy="541866"/>
          </a:xfrm>
          <a:prstGeom prst="rect">
            <a:avLst/>
          </a:prstGeom>
          <a:gradFill flip="none" rotWithShape="1">
            <a:gsLst>
              <a:gs pos="0">
                <a:schemeClr val="accent1"/>
              </a:gs>
              <a:gs pos="35000">
                <a:schemeClr val="accent1">
                  <a:lumMod val="70000"/>
                  <a:lumOff val="30000"/>
                </a:schemeClr>
              </a:gs>
              <a:gs pos="100000">
                <a:schemeClr val="accent1"/>
              </a:gs>
            </a:gsLst>
            <a:path path="circle">
              <a:fillToRect l="50000" t="-80000" r="50000" b="180000"/>
            </a:path>
            <a:tileRect/>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t>Business</a:t>
            </a:r>
            <a:endParaRPr lang="de-CH" dirty="0"/>
          </a:p>
        </p:txBody>
      </p:sp>
      <p:sp>
        <p:nvSpPr>
          <p:cNvPr id="16" name="Rechteck 15">
            <a:extLst>
              <a:ext uri="{FF2B5EF4-FFF2-40B4-BE49-F238E27FC236}">
                <a16:creationId xmlns:a16="http://schemas.microsoft.com/office/drawing/2014/main" id="{7B81B172-9B19-5E8E-715D-19F2C638A399}"/>
              </a:ext>
            </a:extLst>
          </p:cNvPr>
          <p:cNvSpPr/>
          <p:nvPr/>
        </p:nvSpPr>
        <p:spPr>
          <a:xfrm>
            <a:off x="5855652" y="4166655"/>
            <a:ext cx="1879600" cy="541866"/>
          </a:xfrm>
          <a:prstGeom prst="rect">
            <a:avLst/>
          </a:prstGeom>
          <a:gradFill flip="none" rotWithShape="1">
            <a:gsLst>
              <a:gs pos="0">
                <a:schemeClr val="accent1"/>
              </a:gs>
              <a:gs pos="35000">
                <a:schemeClr val="accent1">
                  <a:lumMod val="70000"/>
                  <a:lumOff val="30000"/>
                </a:schemeClr>
              </a:gs>
              <a:gs pos="100000">
                <a:schemeClr val="accent1"/>
              </a:gs>
            </a:gsLst>
            <a:path path="circle">
              <a:fillToRect l="50000" t="-80000" r="50000" b="180000"/>
            </a:path>
            <a:tileRect/>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t>Architecture</a:t>
            </a:r>
            <a:endParaRPr lang="de-CH" dirty="0"/>
          </a:p>
        </p:txBody>
      </p:sp>
    </p:spTree>
    <p:extLst>
      <p:ext uri="{BB962C8B-B14F-4D97-AF65-F5344CB8AC3E}">
        <p14:creationId xmlns:p14="http://schemas.microsoft.com/office/powerpoint/2010/main" val="29605538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300"/>
                                        <p:tgtEl>
                                          <p:spTgt spid="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300"/>
                                        <p:tgtEl>
                                          <p:spTgt spid="10"/>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300"/>
                                        <p:tgtEl>
                                          <p:spTgt spid="11"/>
                                        </p:tgtEl>
                                      </p:cBhvr>
                                    </p:animEffect>
                                  </p:childTnLst>
                                </p:cTn>
                              </p:par>
                            </p:childTnLst>
                          </p:cTn>
                        </p:par>
                        <p:par>
                          <p:cTn id="14" fill="hold">
                            <p:stCondLst>
                              <p:cond delay="300"/>
                            </p:stCondLst>
                            <p:childTnLst>
                              <p:par>
                                <p:cTn id="15" presetID="10" presetClass="entr" presetSubtype="0" fill="hold" grpId="0" nodeType="afterEffect">
                                  <p:stCondLst>
                                    <p:cond delay="50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3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300"/>
                                        <p:tgtEl>
                                          <p:spTgt spid="13"/>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fade">
                                      <p:cBhvr>
                                        <p:cTn id="27" dur="300"/>
                                        <p:tgtEl>
                                          <p:spTgt spid="14"/>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5"/>
                                        </p:tgtEl>
                                        <p:attrNameLst>
                                          <p:attrName>style.visibility</p:attrName>
                                        </p:attrNameLst>
                                      </p:cBhvr>
                                      <p:to>
                                        <p:strVal val="visible"/>
                                      </p:to>
                                    </p:set>
                                    <p:animEffect transition="in" filter="fade">
                                      <p:cBhvr>
                                        <p:cTn id="30" dur="300"/>
                                        <p:tgtEl>
                                          <p:spTgt spid="15"/>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16"/>
                                        </p:tgtEl>
                                        <p:attrNameLst>
                                          <p:attrName>style.visibility</p:attrName>
                                        </p:attrNameLst>
                                      </p:cBhvr>
                                      <p:to>
                                        <p:strVal val="visible"/>
                                      </p:to>
                                    </p:set>
                                    <p:animEffect transition="in" filter="fade">
                                      <p:cBhvr>
                                        <p:cTn id="33" dur="300"/>
                                        <p:tgtEl>
                                          <p:spTgt spid="16"/>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17"/>
                                        </p:tgtEl>
                                        <p:attrNameLst>
                                          <p:attrName>style.visibility</p:attrName>
                                        </p:attrNameLst>
                                      </p:cBhvr>
                                      <p:to>
                                        <p:strVal val="visible"/>
                                      </p:to>
                                    </p:set>
                                    <p:animEffect transition="in" filter="fade">
                                      <p:cBhvr>
                                        <p:cTn id="38" dur="300"/>
                                        <p:tgtEl>
                                          <p:spTgt spid="17"/>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5">
                                            <p:txEl>
                                              <p:pRg st="2" end="2"/>
                                            </p:txEl>
                                          </p:spTgt>
                                        </p:tgtEl>
                                        <p:attrNameLst>
                                          <p:attrName>style.visibility</p:attrName>
                                        </p:attrNameLst>
                                      </p:cBhvr>
                                      <p:to>
                                        <p:strVal val="visible"/>
                                      </p:to>
                                    </p:set>
                                    <p:animEffect transition="in" filter="fade">
                                      <p:cBhvr>
                                        <p:cTn id="43" dur="3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7" grpId="0" animBg="1"/>
      <p:bldP spid="5" grpId="0" uiExpand="1" build="p"/>
      <p:bldP spid="9" grpId="0" animBg="1"/>
      <p:bldP spid="10" grpId="0" animBg="1"/>
      <p:bldP spid="11" grpId="0" animBg="1"/>
      <p:bldP spid="13" grpId="0" animBg="1"/>
      <p:bldP spid="14" grpId="0" animBg="1"/>
      <p:bldP spid="15" grpId="0" animBg="1"/>
      <p:bldP spid="16"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13B6F6-378F-5216-6557-DCCCCD1FB2A0}"/>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F9BD098C-F683-640E-D0DC-094CA5B6E34F}"/>
              </a:ext>
            </a:extLst>
          </p:cNvPr>
          <p:cNvSpPr>
            <a:spLocks noGrp="1"/>
          </p:cNvSpPr>
          <p:nvPr>
            <p:ph type="title"/>
          </p:nvPr>
        </p:nvSpPr>
        <p:spPr/>
        <p:txBody>
          <a:bodyPr/>
          <a:lstStyle/>
          <a:p>
            <a:r>
              <a:rPr lang="en-US" noProof="0" dirty="0"/>
              <a:t>Considerations</a:t>
            </a:r>
          </a:p>
        </p:txBody>
      </p:sp>
      <p:sp>
        <p:nvSpPr>
          <p:cNvPr id="3" name="Inhaltsplatzhalter 2">
            <a:extLst>
              <a:ext uri="{FF2B5EF4-FFF2-40B4-BE49-F238E27FC236}">
                <a16:creationId xmlns:a16="http://schemas.microsoft.com/office/drawing/2014/main" id="{F28E3107-6627-7955-7EEA-813A58B15E65}"/>
              </a:ext>
            </a:extLst>
          </p:cNvPr>
          <p:cNvSpPr>
            <a:spLocks noGrp="1"/>
          </p:cNvSpPr>
          <p:nvPr>
            <p:ph idx="1"/>
          </p:nvPr>
        </p:nvSpPr>
        <p:spPr>
          <a:xfrm>
            <a:off x="1154954" y="2603500"/>
            <a:ext cx="9868646" cy="3416300"/>
          </a:xfrm>
        </p:spPr>
        <p:txBody>
          <a:bodyPr/>
          <a:lstStyle/>
          <a:p>
            <a:pPr marL="0" indent="0">
              <a:buNone/>
            </a:pPr>
            <a:r>
              <a:rPr lang="en-US" b="1" noProof="0" dirty="0"/>
              <a:t>Alternatives to YARC</a:t>
            </a:r>
          </a:p>
          <a:p>
            <a:endParaRPr lang="en-US" noProof="0" dirty="0"/>
          </a:p>
          <a:p>
            <a:r>
              <a:rPr lang="en-US" noProof="0" dirty="0"/>
              <a:t>Explicit source tracking (e.g. stakeholders, laws &amp; regulations, business, architecture)</a:t>
            </a:r>
          </a:p>
          <a:p>
            <a:r>
              <a:rPr lang="en-US" noProof="0" dirty="0"/>
              <a:t>Copy-paste for  business requirements and V-model</a:t>
            </a:r>
          </a:p>
          <a:p>
            <a:r>
              <a:rPr lang="en-US" noProof="0" dirty="0"/>
              <a:t>Rely on requirements management</a:t>
            </a:r>
          </a:p>
          <a:p>
            <a:r>
              <a:rPr lang="en-US" noProof="0" dirty="0"/>
              <a:t>Struggle with change management</a:t>
            </a:r>
          </a:p>
          <a:p>
            <a:endParaRPr lang="en-US" noProof="0" dirty="0"/>
          </a:p>
        </p:txBody>
      </p:sp>
    </p:spTree>
    <p:extLst>
      <p:ext uri="{BB962C8B-B14F-4D97-AF65-F5344CB8AC3E}">
        <p14:creationId xmlns:p14="http://schemas.microsoft.com/office/powerpoint/2010/main" val="35547435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3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3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3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3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fade">
                                      <p:cBhvr>
                                        <p:cTn id="27" dur="3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4C20A9B-AB3D-EB4E-0351-4A85CFCDC59E}"/>
              </a:ext>
            </a:extLst>
          </p:cNvPr>
          <p:cNvSpPr>
            <a:spLocks noGrp="1"/>
          </p:cNvSpPr>
          <p:nvPr>
            <p:ph type="title"/>
          </p:nvPr>
        </p:nvSpPr>
        <p:spPr/>
        <p:txBody>
          <a:bodyPr/>
          <a:lstStyle/>
          <a:p>
            <a:r>
              <a:rPr lang="en-US" noProof="0" dirty="0"/>
              <a:t>Summary</a:t>
            </a:r>
          </a:p>
        </p:txBody>
      </p:sp>
      <p:sp>
        <p:nvSpPr>
          <p:cNvPr id="3" name="Inhaltsplatzhalter 2">
            <a:extLst>
              <a:ext uri="{FF2B5EF4-FFF2-40B4-BE49-F238E27FC236}">
                <a16:creationId xmlns:a16="http://schemas.microsoft.com/office/drawing/2014/main" id="{F3F3C40D-0193-1579-95A3-1E8136118B2D}"/>
              </a:ext>
            </a:extLst>
          </p:cNvPr>
          <p:cNvSpPr>
            <a:spLocks noGrp="1"/>
          </p:cNvSpPr>
          <p:nvPr>
            <p:ph idx="1"/>
          </p:nvPr>
        </p:nvSpPr>
        <p:spPr/>
        <p:txBody>
          <a:bodyPr>
            <a:normAutofit fontScale="92500" lnSpcReduction="20000"/>
          </a:bodyPr>
          <a:lstStyle/>
          <a:p>
            <a:pPr marL="0" indent="0">
              <a:buNone/>
            </a:pPr>
            <a:r>
              <a:rPr lang="en-US" b="1" noProof="0" dirty="0"/>
              <a:t>Yet another requirements classification</a:t>
            </a:r>
          </a:p>
          <a:p>
            <a:pPr lvl="1"/>
            <a:endParaRPr lang="en-US" noProof="0" dirty="0"/>
          </a:p>
          <a:p>
            <a:r>
              <a:rPr lang="en-US" noProof="0" dirty="0"/>
              <a:t>Solution</a:t>
            </a:r>
          </a:p>
          <a:p>
            <a:pPr lvl="1"/>
            <a:r>
              <a:rPr lang="en-US" sz="1400" noProof="0" dirty="0"/>
              <a:t>User value</a:t>
            </a:r>
          </a:p>
          <a:p>
            <a:pPr lvl="1"/>
            <a:r>
              <a:rPr lang="en-US" sz="1400" noProof="0" dirty="0"/>
              <a:t>Functionality</a:t>
            </a:r>
          </a:p>
          <a:p>
            <a:pPr lvl="1"/>
            <a:r>
              <a:rPr lang="en-US" sz="1400" noProof="0" dirty="0"/>
              <a:t>External interfaces</a:t>
            </a:r>
          </a:p>
          <a:p>
            <a:pPr lvl="1"/>
            <a:r>
              <a:rPr lang="en-US" sz="1400" noProof="0" dirty="0"/>
              <a:t>Environment</a:t>
            </a:r>
          </a:p>
          <a:p>
            <a:pPr lvl="1"/>
            <a:r>
              <a:rPr lang="en-US" sz="1400" noProof="0" dirty="0"/>
              <a:t>Laws and regulations</a:t>
            </a:r>
          </a:p>
          <a:p>
            <a:r>
              <a:rPr lang="en-US" noProof="0" dirty="0"/>
              <a:t>Business</a:t>
            </a:r>
          </a:p>
          <a:p>
            <a:pPr lvl="1"/>
            <a:r>
              <a:rPr lang="en-US" sz="1300" noProof="0" dirty="0"/>
              <a:t>Constraints from the what the company can deliver</a:t>
            </a:r>
          </a:p>
          <a:p>
            <a:r>
              <a:rPr lang="en-US" noProof="0" dirty="0"/>
              <a:t>Architecture</a:t>
            </a:r>
          </a:p>
        </p:txBody>
      </p:sp>
      <p:pic>
        <p:nvPicPr>
          <p:cNvPr id="8" name="Grafik 7">
            <a:extLst>
              <a:ext uri="{FF2B5EF4-FFF2-40B4-BE49-F238E27FC236}">
                <a16:creationId xmlns:a16="http://schemas.microsoft.com/office/drawing/2014/main" id="{697D97DE-2924-7A25-F0BC-C6ED9043435F}"/>
              </a:ext>
            </a:extLst>
          </p:cNvPr>
          <p:cNvPicPr>
            <a:picLocks noChangeAspect="1"/>
          </p:cNvPicPr>
          <p:nvPr/>
        </p:nvPicPr>
        <p:blipFill>
          <a:blip r:embed="rId3"/>
          <a:stretch>
            <a:fillRect/>
          </a:stretch>
        </p:blipFill>
        <p:spPr>
          <a:xfrm>
            <a:off x="3232852" y="5667534"/>
            <a:ext cx="2334931" cy="636800"/>
          </a:xfrm>
          <a:prstGeom prst="rect">
            <a:avLst/>
          </a:prstGeom>
        </p:spPr>
      </p:pic>
    </p:spTree>
    <p:extLst>
      <p:ext uri="{BB962C8B-B14F-4D97-AF65-F5344CB8AC3E}">
        <p14:creationId xmlns:p14="http://schemas.microsoft.com/office/powerpoint/2010/main" val="273860916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6A0D25D-0252-947E-A8D6-13A2DE142E11}"/>
              </a:ext>
            </a:extLst>
          </p:cNvPr>
          <p:cNvSpPr>
            <a:spLocks noGrp="1"/>
          </p:cNvSpPr>
          <p:nvPr>
            <p:ph type="title"/>
          </p:nvPr>
        </p:nvSpPr>
        <p:spPr/>
        <p:txBody>
          <a:bodyPr/>
          <a:lstStyle/>
          <a:p>
            <a:pPr algn="ctr"/>
            <a:r>
              <a:rPr lang="en-US" noProof="0" dirty="0"/>
              <a:t>Thank you for your attention</a:t>
            </a:r>
          </a:p>
        </p:txBody>
      </p:sp>
      <p:sp>
        <p:nvSpPr>
          <p:cNvPr id="3" name="Textplatzhalter 2">
            <a:extLst>
              <a:ext uri="{FF2B5EF4-FFF2-40B4-BE49-F238E27FC236}">
                <a16:creationId xmlns:a16="http://schemas.microsoft.com/office/drawing/2014/main" id="{C64C2E8E-2672-BB02-C838-6EC8D740072E}"/>
              </a:ext>
            </a:extLst>
          </p:cNvPr>
          <p:cNvSpPr>
            <a:spLocks noGrp="1"/>
          </p:cNvSpPr>
          <p:nvPr>
            <p:ph type="body" idx="1"/>
          </p:nvPr>
        </p:nvSpPr>
        <p:spPr/>
        <p:txBody>
          <a:bodyPr/>
          <a:lstStyle/>
          <a:p>
            <a:endParaRPr lang="en-US" noProof="0" dirty="0"/>
          </a:p>
        </p:txBody>
      </p:sp>
      <p:pic>
        <p:nvPicPr>
          <p:cNvPr id="4" name="Grafik 3">
            <a:extLst>
              <a:ext uri="{FF2B5EF4-FFF2-40B4-BE49-F238E27FC236}">
                <a16:creationId xmlns:a16="http://schemas.microsoft.com/office/drawing/2014/main" id="{B55B1D95-1160-FB32-72E0-B45CC919C62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88855" y="5698828"/>
            <a:ext cx="3357855" cy="641943"/>
          </a:xfrm>
          <a:prstGeom prst="rect">
            <a:avLst/>
          </a:prstGeom>
          <a:noFill/>
        </p:spPr>
      </p:pic>
      <p:pic>
        <p:nvPicPr>
          <p:cNvPr id="5" name="Grafik 4">
            <a:extLst>
              <a:ext uri="{FF2B5EF4-FFF2-40B4-BE49-F238E27FC236}">
                <a16:creationId xmlns:a16="http://schemas.microsoft.com/office/drawing/2014/main" id="{D12786C0-C5B7-009C-62E1-482EA2DB7844}"/>
              </a:ext>
            </a:extLst>
          </p:cNvPr>
          <p:cNvPicPr>
            <a:picLocks noChangeAspect="1"/>
          </p:cNvPicPr>
          <p:nvPr/>
        </p:nvPicPr>
        <p:blipFill>
          <a:blip r:embed="rId3">
            <a:extLst>
              <a:ext uri="{BEBA8EAE-BF5A-486C-A8C5-ECC9F3942E4B}">
                <a14:imgProps xmlns:a14="http://schemas.microsoft.com/office/drawing/2010/main">
                  <a14:imgLayer r:embed="rId4">
                    <a14:imgEffect>
                      <a14:brightnessContrast bright="96000"/>
                    </a14:imgEffect>
                  </a14:imgLayer>
                </a14:imgProps>
              </a:ext>
            </a:extLst>
          </a:blip>
          <a:srcRect t="30339" b="30339"/>
          <a:stretch>
            <a:fillRect/>
          </a:stretch>
        </p:blipFill>
        <p:spPr>
          <a:xfrm>
            <a:off x="7233871" y="456610"/>
            <a:ext cx="3489547" cy="1372189"/>
          </a:xfrm>
          <a:prstGeom prst="rect">
            <a:avLst/>
          </a:prstGeom>
        </p:spPr>
      </p:pic>
    </p:spTree>
    <p:extLst>
      <p:ext uri="{BB962C8B-B14F-4D97-AF65-F5344CB8AC3E}">
        <p14:creationId xmlns:p14="http://schemas.microsoft.com/office/powerpoint/2010/main" val="246387447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Sitzungssaal">
  <a:themeElements>
    <a:clrScheme name="Swystems">
      <a:dk1>
        <a:sysClr val="windowText" lastClr="000000"/>
      </a:dk1>
      <a:lt1>
        <a:sysClr val="window" lastClr="FFFFFF"/>
      </a:lt1>
      <a:dk2>
        <a:srgbClr val="C00000"/>
      </a:dk2>
      <a:lt2>
        <a:srgbClr val="FF9999"/>
      </a:lt2>
      <a:accent1>
        <a:srgbClr val="FF0000"/>
      </a:accent1>
      <a:accent2>
        <a:srgbClr val="C00000"/>
      </a:accent2>
      <a:accent3>
        <a:srgbClr val="992222"/>
      </a:accent3>
      <a:accent4>
        <a:srgbClr val="E9943A"/>
      </a:accent4>
      <a:accent5>
        <a:srgbClr val="7F3F3F"/>
      </a:accent5>
      <a:accent6>
        <a:srgbClr val="D53DD0"/>
      </a:accent6>
      <a:hlink>
        <a:srgbClr val="8F8F8F"/>
      </a:hlink>
      <a:folHlink>
        <a:srgbClr val="A5A5A5"/>
      </a:folHlink>
    </a:clrScheme>
    <a:fontScheme name="Ion-Sitzungssaal">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Sitzungssaal">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Präsentation1" id="{69F98380-C456-44FB-BA81-5F591CB74118}" vid="{926785FE-443C-4B30-A5C2-41CF4F41E830}"/>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Swystems</Template>
  <TotalTime>0</TotalTime>
  <Words>2196</Words>
  <Application>Microsoft Office PowerPoint</Application>
  <PresentationFormat>Breitbild</PresentationFormat>
  <Paragraphs>247</Paragraphs>
  <Slides>18</Slides>
  <Notes>13</Notes>
  <HiddenSlides>3</HiddenSlides>
  <MMClips>0</MMClips>
  <ScaleCrop>false</ScaleCrop>
  <HeadingPairs>
    <vt:vector size="6" baseType="variant">
      <vt:variant>
        <vt:lpstr>Verwendete Schriftarten</vt:lpstr>
      </vt:variant>
      <vt:variant>
        <vt:i4>4</vt:i4>
      </vt:variant>
      <vt:variant>
        <vt:lpstr>Design</vt:lpstr>
      </vt:variant>
      <vt:variant>
        <vt:i4>1</vt:i4>
      </vt:variant>
      <vt:variant>
        <vt:lpstr>Folientitel</vt:lpstr>
      </vt:variant>
      <vt:variant>
        <vt:i4>18</vt:i4>
      </vt:variant>
    </vt:vector>
  </HeadingPairs>
  <TitlesOfParts>
    <vt:vector size="23" baseType="lpstr">
      <vt:lpstr>Arial</vt:lpstr>
      <vt:lpstr>Calibri</vt:lpstr>
      <vt:lpstr>Century Gothic</vt:lpstr>
      <vt:lpstr>Wingdings 3</vt:lpstr>
      <vt:lpstr>Ion-Sitzungssaal</vt:lpstr>
      <vt:lpstr>Note to Reviewers</vt:lpstr>
      <vt:lpstr>Abstract</vt:lpstr>
      <vt:lpstr>About Marco Chicherio</vt:lpstr>
      <vt:lpstr>Presentation</vt:lpstr>
      <vt:lpstr> YARC Yet Another Requirements Classification? </vt:lpstr>
      <vt:lpstr>Agenda</vt:lpstr>
      <vt:lpstr>Typical requirements categories</vt:lpstr>
      <vt:lpstr>Specification templates</vt:lpstr>
      <vt:lpstr>Yet another requirements classification</vt:lpstr>
      <vt:lpstr>Yet another requirements classification</vt:lpstr>
      <vt:lpstr>Yet another requirements classification</vt:lpstr>
      <vt:lpstr>Yet another requirements classification</vt:lpstr>
      <vt:lpstr>Considerations</vt:lpstr>
      <vt:lpstr>Considerations</vt:lpstr>
      <vt:lpstr>Considerations</vt:lpstr>
      <vt:lpstr>Considerations</vt:lpstr>
      <vt:lpstr>Summary</vt:lpstr>
      <vt:lpstr>Thank you for your attention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Marco</dc:creator>
  <cp:lastModifiedBy>Marco</cp:lastModifiedBy>
  <cp:revision>54</cp:revision>
  <dcterms:created xsi:type="dcterms:W3CDTF">2022-08-06T10:24:06Z</dcterms:created>
  <dcterms:modified xsi:type="dcterms:W3CDTF">2026-09-05T08:28:23Z</dcterms:modified>
</cp:coreProperties>
</file>